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80" r:id="rId4"/>
    <p:sldId id="265" r:id="rId5"/>
    <p:sldId id="275" r:id="rId6"/>
    <p:sldId id="264" r:id="rId7"/>
    <p:sldId id="262" r:id="rId8"/>
    <p:sldId id="276" r:id="rId9"/>
    <p:sldId id="261" r:id="rId10"/>
    <p:sldId id="281" r:id="rId11"/>
    <p:sldId id="260" r:id="rId12"/>
    <p:sldId id="282" r:id="rId13"/>
    <p:sldId id="272" r:id="rId14"/>
    <p:sldId id="277" r:id="rId15"/>
    <p:sldId id="259" r:id="rId16"/>
    <p:sldId id="271" r:id="rId17"/>
    <p:sldId id="283" r:id="rId18"/>
    <p:sldId id="270" r:id="rId19"/>
    <p:sldId id="269" r:id="rId20"/>
    <p:sldId id="268" r:id="rId21"/>
    <p:sldId id="278" r:id="rId22"/>
    <p:sldId id="267" r:id="rId23"/>
    <p:sldId id="266" r:id="rId24"/>
    <p:sldId id="258" r:id="rId25"/>
    <p:sldId id="279" r:id="rId26"/>
    <p:sldId id="27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1512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32" y="1289723"/>
            <a:ext cx="3563888" cy="488132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0532" y="223347"/>
            <a:ext cx="88429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Михаил Юрьевич Лермонтов </a:t>
            </a:r>
            <a:endParaRPr lang="ru-RU" sz="3200" b="1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/>
            <a:r>
              <a:rPr lang="ru-RU" sz="3200" b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(</a:t>
            </a:r>
            <a:r>
              <a:rPr lang="ru-RU" sz="32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1814 – 1841)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714420" y="1300565"/>
            <a:ext cx="510605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>
                <a:solidFill>
                  <a:schemeClr val="bg1"/>
                </a:solidFill>
                <a:latin typeface="Cambria" panose="02040503050406030204" pitchFamily="18" charset="0"/>
              </a:rPr>
              <a:t>О</a:t>
            </a:r>
            <a:r>
              <a:rPr lang="ru-RU" sz="2800" b="1" smtClean="0">
                <a:solidFill>
                  <a:schemeClr val="bg1"/>
                </a:solidFill>
                <a:latin typeface="Cambria" panose="02040503050406030204" pitchFamily="18" charset="0"/>
              </a:rPr>
              <a:t>дин </a:t>
            </a:r>
            <a:r>
              <a:rPr lang="ru-RU" sz="2800" b="1">
                <a:solidFill>
                  <a:schemeClr val="bg1"/>
                </a:solidFill>
                <a:latin typeface="Cambria" panose="02040503050406030204" pitchFamily="18" charset="0"/>
              </a:rPr>
              <a:t>из самых известных русских поэтов, и признание к нему пришло еще при жизни. Его </a:t>
            </a:r>
            <a:r>
              <a:rPr lang="ru-RU" sz="2800" b="1" smtClean="0">
                <a:solidFill>
                  <a:schemeClr val="bg1"/>
                </a:solidFill>
                <a:latin typeface="Cambria" panose="02040503050406030204" pitchFamily="18" charset="0"/>
              </a:rPr>
              <a:t>творчество, в </a:t>
            </a:r>
            <a:r>
              <a:rPr lang="ru-RU" sz="2800" b="1">
                <a:solidFill>
                  <a:schemeClr val="bg1"/>
                </a:solidFill>
                <a:latin typeface="Cambria" panose="02040503050406030204" pitchFamily="18" charset="0"/>
              </a:rPr>
              <a:t>котором </a:t>
            </a:r>
            <a:r>
              <a:rPr lang="ru-RU" sz="2800" b="1" smtClean="0">
                <a:solidFill>
                  <a:schemeClr val="bg1"/>
                </a:solidFill>
                <a:latin typeface="Cambria" panose="02040503050406030204" pitchFamily="18" charset="0"/>
              </a:rPr>
              <a:t>сочетались </a:t>
            </a:r>
            <a:r>
              <a:rPr lang="ru-RU" sz="2800" b="1">
                <a:solidFill>
                  <a:prstClr val="white"/>
                </a:solidFill>
                <a:latin typeface="Cambria" panose="02040503050406030204" pitchFamily="18" charset="0"/>
              </a:rPr>
              <a:t>острые </a:t>
            </a:r>
            <a:endParaRPr lang="ru-RU" sz="2800" b="1" smtClean="0">
              <a:solidFill>
                <a:prstClr val="white"/>
              </a:solidFill>
              <a:latin typeface="Cambria" panose="02040503050406030204" pitchFamily="18" charset="0"/>
            </a:endParaRPr>
          </a:p>
          <a:p>
            <a:pPr lvl="0" algn="ctr"/>
            <a:r>
              <a:rPr lang="ru-RU" sz="2800" b="1" smtClean="0">
                <a:solidFill>
                  <a:prstClr val="white"/>
                </a:solidFill>
                <a:latin typeface="Cambria" panose="02040503050406030204" pitchFamily="18" charset="0"/>
              </a:rPr>
              <a:t>социальные </a:t>
            </a:r>
            <a:r>
              <a:rPr lang="ru-RU" sz="2800" b="1">
                <a:solidFill>
                  <a:prstClr val="white"/>
                </a:solidFill>
                <a:latin typeface="Cambria" panose="02040503050406030204" pitchFamily="18" charset="0"/>
              </a:rPr>
              <a:t>темы с философскими мотивами и личными переживаниями, оказало огромное влияние на поэтов и писателей XIX–XX веков</a:t>
            </a:r>
          </a:p>
          <a:p>
            <a:pPr algn="ctr"/>
            <a:endParaRPr lang="ru-RU" sz="2800" b="1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070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96"/>
    </mc:Choice>
    <mc:Fallback>
      <p:transition spd="slow" advTm="479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96094" y="612844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>
                <a:solidFill>
                  <a:schemeClr val="bg1"/>
                </a:solidFill>
                <a:latin typeface="Cambria" panose="02040503050406030204" pitchFamily="18" charset="0"/>
              </a:rPr>
              <a:t>Отец поэта, Юрий Петрович, происходил от древнего шотландского рода Лермонт, восходящего к XI веку. </a:t>
            </a:r>
            <a:r>
              <a:rPr lang="ru-RU" sz="3000" b="1" smtClean="0">
                <a:solidFill>
                  <a:schemeClr val="bg1"/>
                </a:solidFill>
                <a:latin typeface="Cambria" panose="02040503050406030204" pitchFamily="18" charset="0"/>
              </a:rPr>
              <a:t>Отец </a:t>
            </a:r>
            <a:r>
              <a:rPr lang="ru-RU" sz="3000" b="1">
                <a:solidFill>
                  <a:schemeClr val="bg1"/>
                </a:solidFill>
                <a:latin typeface="Cambria" panose="02040503050406030204" pitchFamily="18" charset="0"/>
              </a:rPr>
              <a:t>поэта, Юрий Петрович, получил воспитание в санкт-петербургском кадетском корпусе, где по окончании курса остался на службе, но в 1811 вынужден был выйти в отставку в чине капитана и затем поселился в своем имении Кропотовке, Тульской губернии, находившемся по соседству с селом Васильевским, принадлежавшим роду Арсеньевых.</a:t>
            </a:r>
          </a:p>
        </p:txBody>
      </p:sp>
    </p:spTree>
    <p:extLst>
      <p:ext uri="{BB962C8B-B14F-4D97-AF65-F5344CB8AC3E}">
        <p14:creationId xmlns:p14="http://schemas.microsoft.com/office/powerpoint/2010/main" val="650736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454"/>
    </mc:Choice>
    <mc:Fallback>
      <p:transition spd="slow" advTm="15454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972" y="388092"/>
            <a:ext cx="4762056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508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08"/>
    </mc:Choice>
    <mc:Fallback>
      <p:transition spd="slow" advTm="4708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87524" y="612844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>
                <a:solidFill>
                  <a:schemeClr val="bg1"/>
                </a:solidFill>
                <a:latin typeface="Cambria" panose="02040503050406030204" pitchFamily="18" charset="0"/>
              </a:rPr>
              <a:t>Елизавета Алексеевна Арсеньева, бабушка и воспитательница поэта, происходила из древней дворянской семьи </a:t>
            </a:r>
            <a:r>
              <a:rPr lang="ru-RU" sz="3000" b="1" smtClean="0">
                <a:solidFill>
                  <a:schemeClr val="bg1"/>
                </a:solidFill>
                <a:latin typeface="Cambria" panose="02040503050406030204" pitchFamily="18" charset="0"/>
              </a:rPr>
              <a:t>Столыпиных</a:t>
            </a:r>
          </a:p>
          <a:p>
            <a:pPr algn="ctr"/>
            <a:r>
              <a:rPr lang="ru-RU" sz="3000" b="1" smtClean="0">
                <a:solidFill>
                  <a:schemeClr val="bg1"/>
                </a:solidFill>
                <a:latin typeface="Cambria" panose="02040503050406030204" pitchFamily="18" charset="0"/>
              </a:rPr>
              <a:t>После смерти матери, маленький </a:t>
            </a:r>
            <a:r>
              <a:rPr lang="ru-RU" sz="3000" b="1">
                <a:solidFill>
                  <a:schemeClr val="bg1"/>
                </a:solidFill>
                <a:latin typeface="Cambria" panose="02040503050406030204" pitchFamily="18" charset="0"/>
              </a:rPr>
              <a:t>Миша всецело перешёл на попечение глубоко привязавшейся к нему бабушки, которая в 1828 переехала в Москву, чтобы поместить его в университетский пансион. До этого времени Лермонтов учился дома под руководством сменявших друг друга гувернеров-иностранцев, на которых Арсеньева не жалела денег.</a:t>
            </a:r>
          </a:p>
        </p:txBody>
      </p:sp>
    </p:spTree>
    <p:extLst>
      <p:ext uri="{BB962C8B-B14F-4D97-AF65-F5344CB8AC3E}">
        <p14:creationId xmlns:p14="http://schemas.microsoft.com/office/powerpoint/2010/main" val="3024270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56"/>
    </mc:Choice>
    <mc:Fallback>
      <p:transition spd="slow" advTm="15856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700" y="170571"/>
            <a:ext cx="5400600" cy="6516857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7032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81"/>
    </mc:Choice>
    <mc:Fallback>
      <p:transition spd="slow" advTm="568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51520" y="836712"/>
            <a:ext cx="86409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>
                <a:solidFill>
                  <a:schemeClr val="bg1"/>
                </a:solidFill>
                <a:latin typeface="Cambria" panose="02040503050406030204" pitchFamily="18" charset="0"/>
              </a:rPr>
              <a:t>В 1830 Лермонтов поступил в московский университет на словесное отделение, где пробыл только два года. Годы, проведённые Лермонтовым в московском университете, оказались очень плодотворными для его литературной деятельности. К этому именно периоду относятся некоторые из лучших его лирических стихотворений («Ангел», «Парус») и несколько крупных произведений («Странный человек», «Ангел смерти» и «Измаил-Бей»).</a:t>
            </a:r>
          </a:p>
          <a:p>
            <a:pPr algn="ctr"/>
            <a:endParaRPr lang="ru-RU" sz="3000" b="1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340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72"/>
    </mc:Choice>
    <mc:Fallback>
      <p:transition spd="slow" advTm="14772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51520" y="151179"/>
            <a:ext cx="864096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>
                <a:solidFill>
                  <a:schemeClr val="bg1"/>
                </a:solidFill>
                <a:latin typeface="Cambria" panose="02040503050406030204" pitchFamily="18" charset="0"/>
              </a:rPr>
              <a:t>В 1832 Лермонтов уехал в Петербург и, после неудачной попытки попасть снова в университет, поступил в школу кавалерийских юнкеров. Двухлетнее пребывание в юнкерской школе среди товарищей, проводивших свои досуги в кутежах и разгуле, в которых и Лермонтов принимал участие, печальным образом отразилось как на развитии его личного характера, так и на его поэтическом творчестве, которое временно отклонилось в направлении, совершенно не соответствовавшем природным свойствам его таланта</a:t>
            </a:r>
          </a:p>
        </p:txBody>
      </p:sp>
    </p:spTree>
    <p:extLst>
      <p:ext uri="{BB962C8B-B14F-4D97-AF65-F5344CB8AC3E}">
        <p14:creationId xmlns:p14="http://schemas.microsoft.com/office/powerpoint/2010/main" val="2846464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65"/>
    </mc:Choice>
    <mc:Fallback>
      <p:transition spd="slow" advTm="15165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740" y="336828"/>
            <a:ext cx="4680520" cy="6165304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1604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55"/>
    </mc:Choice>
    <mc:Fallback>
      <p:transition spd="slow" advTm="4855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395536" y="1412776"/>
            <a:ext cx="84249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>
                <a:solidFill>
                  <a:schemeClr val="bg1"/>
                </a:solidFill>
                <a:latin typeface="Cambria" panose="02040503050406030204" pitchFamily="18" charset="0"/>
              </a:rPr>
              <a:t>Иногда он забирался в отдалённые комнаты школы и там в полном уединении писал, отдаваясь свободному полету поэтической фантазии. Так была написана им поэма «Хаджи-Абрек», которая, между прочим, была первым печатным произведением Лермонтова, появившимся в «Библиотеке для чтения» (1835).</a:t>
            </a:r>
          </a:p>
        </p:txBody>
      </p:sp>
    </p:spTree>
    <p:extLst>
      <p:ext uri="{BB962C8B-B14F-4D97-AF65-F5344CB8AC3E}">
        <p14:creationId xmlns:p14="http://schemas.microsoft.com/office/powerpoint/2010/main" val="357436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56"/>
    </mc:Choice>
    <mc:Fallback>
      <p:transition spd="slow" advTm="7156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3616"/>
            <a:ext cx="8136904" cy="619268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8021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77"/>
    </mc:Choice>
    <mc:Fallback>
      <p:transition spd="slow" advTm="5277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539552" y="980728"/>
            <a:ext cx="828092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>
                <a:solidFill>
                  <a:schemeClr val="bg1"/>
                </a:solidFill>
                <a:latin typeface="Cambria" panose="02040503050406030204" pitchFamily="18" charset="0"/>
              </a:rPr>
              <a:t>В 1834 Лермонтов был произведён в корнеты лейб-гусарского полка. В то же время, в стороне от своих великосветских друзей, Лермонтов завязывал знакомства с представителями литературного мира и находил время для продолжения поэтической деятельности. В это время он успел закончить «Демона», написал поэму «Боярин Орша», повесть «Казначейша» и драму «Маскарад».</a:t>
            </a:r>
          </a:p>
        </p:txBody>
      </p:sp>
    </p:spTree>
    <p:extLst>
      <p:ext uri="{BB962C8B-B14F-4D97-AF65-F5344CB8AC3E}">
        <p14:creationId xmlns:p14="http://schemas.microsoft.com/office/powerpoint/2010/main" val="371406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96"/>
    </mc:Choice>
    <mc:Fallback>
      <p:transition spd="slow" advTm="12996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4" y="980728"/>
            <a:ext cx="8151792" cy="502515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3426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50"/>
    </mc:Choice>
    <mc:Fallback>
      <p:transition spd="slow" advTm="415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409407" y="1074509"/>
            <a:ext cx="835292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>
                <a:solidFill>
                  <a:schemeClr val="bg1"/>
                </a:solidFill>
                <a:latin typeface="Cambria" panose="02040503050406030204" pitchFamily="18" charset="0"/>
              </a:rPr>
              <a:t>Наступил 1837 г. – чёрный год в истории русской литературы. Смерть Пушкина взволновала всю мыслящую Россию и глубоко потрясла Лермонтова; под этим впечатлением им было написано бессмертное стихотворение «На смерть Пушкина». </a:t>
            </a:r>
            <a:r>
              <a:rPr lang="ru-RU" sz="3000" b="1" smtClean="0">
                <a:solidFill>
                  <a:schemeClr val="bg1"/>
                </a:solidFill>
                <a:latin typeface="Cambria" panose="02040503050406030204" pitchFamily="18" charset="0"/>
              </a:rPr>
              <a:t>Оно </a:t>
            </a:r>
            <a:r>
              <a:rPr lang="ru-RU" sz="3000" b="1">
                <a:solidFill>
                  <a:schemeClr val="bg1"/>
                </a:solidFill>
                <a:latin typeface="Cambria" panose="02040503050406030204" pitchFamily="18" charset="0"/>
              </a:rPr>
              <a:t>обратило на себя всеобщее внимание и заставило заговорить о Лермонтове, как о будущем преемнике Пушкина.</a:t>
            </a:r>
          </a:p>
        </p:txBody>
      </p:sp>
    </p:spTree>
    <p:extLst>
      <p:ext uri="{BB962C8B-B14F-4D97-AF65-F5344CB8AC3E}">
        <p14:creationId xmlns:p14="http://schemas.microsoft.com/office/powerpoint/2010/main" val="755976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03"/>
    </mc:Choice>
    <mc:Fallback>
      <p:transition spd="slow" advTm="8503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56" y="867941"/>
            <a:ext cx="7992888" cy="512211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21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28"/>
    </mc:Choice>
    <mc:Fallback>
      <p:transition spd="slow" advTm="4628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329640" y="1772816"/>
            <a:ext cx="84969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>
                <a:solidFill>
                  <a:schemeClr val="bg1"/>
                </a:solidFill>
                <a:latin typeface="Cambria" panose="02040503050406030204" pitchFamily="18" charset="0"/>
              </a:rPr>
              <a:t>Стихотворение появилось вначале без последних 16 заключительных строк, прибавленных Лермонтовым позже, когда он узнал, что среди аристократического общества оказалось много лиц, оправдывавших убийцу Пушкина. </a:t>
            </a:r>
          </a:p>
        </p:txBody>
      </p:sp>
    </p:spTree>
    <p:extLst>
      <p:ext uri="{BB962C8B-B14F-4D97-AF65-F5344CB8AC3E}">
        <p14:creationId xmlns:p14="http://schemas.microsoft.com/office/powerpoint/2010/main" val="2361001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22"/>
    </mc:Choice>
    <mc:Fallback>
      <p:transition spd="slow" advTm="9122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99662" y="1124744"/>
            <a:ext cx="856895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>
                <a:solidFill>
                  <a:schemeClr val="bg1"/>
                </a:solidFill>
                <a:latin typeface="Cambria" panose="02040503050406030204" pitchFamily="18" charset="0"/>
              </a:rPr>
              <a:t>Результатом стал арест Лермонтова и ссылка на театр Кавказской войны, прапорщиком в действующий против чеченцев драгунский полк. Вследствие этого одно из замечательнейших его произведений – «Песня про купца Калашникова» – могло быть напечатано (и то без полного имени автора) лишь благодаря особому ходатайству Жуковского</a:t>
            </a:r>
          </a:p>
        </p:txBody>
      </p:sp>
    </p:spTree>
    <p:extLst>
      <p:ext uri="{BB962C8B-B14F-4D97-AF65-F5344CB8AC3E}">
        <p14:creationId xmlns:p14="http://schemas.microsoft.com/office/powerpoint/2010/main" val="3031813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92"/>
    </mc:Choice>
    <mc:Fallback>
      <p:transition spd="slow" advTm="8192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66" y="584684"/>
            <a:ext cx="8568952" cy="568863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829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54"/>
    </mc:Choice>
    <mc:Fallback>
      <p:transition spd="slow" advTm="5054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0" y="116632"/>
            <a:ext cx="914400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>
                <a:solidFill>
                  <a:schemeClr val="bg1"/>
                </a:solidFill>
                <a:latin typeface="Cambria" panose="02040503050406030204" pitchFamily="18" charset="0"/>
              </a:rPr>
              <a:t>Первая ссылка Лермонтова была непродолжительна; по хлопотам бабушки, в апреле 1838 он был возвращён на прежнее место службы. В 1839 была написана поэма «Мцыри»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17289"/>
            <a:ext cx="2916325" cy="424166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680" y="2552725"/>
            <a:ext cx="5772086" cy="420622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740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17"/>
    </mc:Choice>
    <mc:Fallback>
      <p:transition spd="slow" advTm="8317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3995936" y="116632"/>
            <a:ext cx="480848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>
                <a:solidFill>
                  <a:schemeClr val="bg1"/>
                </a:solidFill>
                <a:latin typeface="Cambria" panose="02040503050406030204" pitchFamily="18" charset="0"/>
              </a:rPr>
              <a:t>В 1840 у Лермонтова произошла дуэль с сыном французского посланника Барантом. Начатое по этому делу расследование привело к новому аресту Михаила Юрьевича и заключению его на гауптвахту. Здесь, между прочим, состоялось у него свидание с Белинским, который вынес самое восторженное впечатление о личности поэта.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23053"/>
            <a:ext cx="3816424" cy="5811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50308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15"/>
    </mc:Choice>
    <mc:Fallback>
      <p:transition spd="slow" advTm="10915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4920208" y="836712"/>
            <a:ext cx="388843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>
                <a:solidFill>
                  <a:schemeClr val="bg1"/>
                </a:solidFill>
                <a:latin typeface="Cambria" panose="02040503050406030204" pitchFamily="18" charset="0"/>
              </a:rPr>
              <a:t>Лермонтов был вторично сослан на Кавказ и вновь отправлен в горы против чеченцев. В конце 1840 ему было разрешено на несколько месяцев приехать в </a:t>
            </a:r>
            <a:r>
              <a:rPr lang="ru-RU" sz="3000" b="1" smtClean="0">
                <a:solidFill>
                  <a:schemeClr val="bg1"/>
                </a:solidFill>
                <a:latin typeface="Cambria" panose="02040503050406030204" pitchFamily="18" charset="0"/>
              </a:rPr>
              <a:t>Петербург</a:t>
            </a:r>
            <a:endParaRPr lang="ru-RU" sz="3000" b="1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40203"/>
            <a:ext cx="4596680" cy="5577594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4970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85"/>
    </mc:Choice>
    <mc:Fallback>
      <p:transition spd="slow" advTm="9585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23" y="348092"/>
            <a:ext cx="4048654" cy="612068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30119" y="920621"/>
            <a:ext cx="4572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chemeClr val="bg1"/>
                </a:solidFill>
                <a:latin typeface="Cambria" panose="02040503050406030204" pitchFamily="18" charset="0"/>
              </a:rPr>
              <a:t>Перед последним отъездом на Кавказ в 1841 Михаил Юрьевич побывал в Москве, где познакомился с Боденштедтом, переводчиком его стихотворений на </a:t>
            </a:r>
            <a:r>
              <a:rPr lang="ru-RU" sz="3200" b="1">
                <a:solidFill>
                  <a:schemeClr val="bg1"/>
                </a:solidFill>
                <a:latin typeface="Cambria" panose="02040503050406030204" pitchFamily="18" charset="0"/>
              </a:rPr>
              <a:t>немецкий </a:t>
            </a:r>
            <a:r>
              <a:rPr lang="ru-RU" sz="3200" b="1" smtClean="0">
                <a:solidFill>
                  <a:schemeClr val="bg1"/>
                </a:solidFill>
                <a:latin typeface="Cambria" panose="02040503050406030204" pitchFamily="18" charset="0"/>
              </a:rPr>
              <a:t>язык</a:t>
            </a:r>
            <a:endParaRPr lang="ru-RU" sz="3200" b="1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600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81"/>
    </mc:Choice>
    <mc:Fallback>
      <p:transition spd="slow" advTm="10081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51520" y="116632"/>
            <a:ext cx="88924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>
                <a:solidFill>
                  <a:schemeClr val="bg1"/>
                </a:solidFill>
                <a:latin typeface="Cambria" panose="02040503050406030204" pitchFamily="18" charset="0"/>
              </a:rPr>
              <a:t>Прибыв на Кавказ, Лермонтов поселился в Пятигорске и здесь часто посещал дом генеральши Верзилиной, где собиралась военная молодежь, привлекаемая дочерьми гостеприимной хозяйки. У Верзилиных Лермонтов встречался и с майором Николаем Соломоновичем Мартыновым, сыном богатого винного откупщика.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448" y="3640430"/>
            <a:ext cx="4534624" cy="3187824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044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39"/>
    </mc:Choice>
    <mc:Fallback>
      <p:transition spd="slow" advTm="13139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179512" y="188640"/>
            <a:ext cx="8856984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>
                <a:solidFill>
                  <a:schemeClr val="bg1"/>
                </a:solidFill>
                <a:latin typeface="Cambria" panose="02040503050406030204" pitchFamily="18" charset="0"/>
              </a:rPr>
              <a:t>Лермонтов, вообще любивший высмеивать окружающих, не раз отпускал злые шутки по адресу Мартынова, которого знал с детства. У него с Мартыновым произошло неприятное объяснение – и была решена дуэль.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589297"/>
            <a:ext cx="6114256" cy="403409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7717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44"/>
    </mc:Choice>
    <mc:Fallback>
      <p:transition spd="slow" advTm="9344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395536" y="428178"/>
            <a:ext cx="835292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>
                <a:solidFill>
                  <a:schemeClr val="bg1"/>
                </a:solidFill>
                <a:latin typeface="Cambria" panose="02040503050406030204" pitchFamily="18" charset="0"/>
              </a:rPr>
              <a:t>15 июля 1841 Лермонтов и Мартынов встретились у барьера. Когда секунданты скомандовали сходиться, Лермонтов не двинулся с места и поднял руку с пистолетом вверх, показывая, что не желает целить в соперника (по некоторым сведениям, он даже выстрелил в воздух). Мартынов вслед за этим быстро подошёл к барьеру и выпалил под руку Лермонтова. Тот упал мёртвым, поражённый пулею в правый </a:t>
            </a:r>
            <a:r>
              <a:rPr lang="ru-RU" sz="3200" b="1" smtClean="0">
                <a:solidFill>
                  <a:schemeClr val="bg1"/>
                </a:solidFill>
                <a:latin typeface="Cambria" panose="02040503050406030204" pitchFamily="18" charset="0"/>
              </a:rPr>
              <a:t>бок</a:t>
            </a:r>
            <a:endParaRPr lang="ru-RU" sz="3200" b="1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733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05"/>
    </mc:Choice>
    <mc:Fallback>
      <p:transition spd="slow" advTm="15305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32" y="529518"/>
            <a:ext cx="8316416" cy="584088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6810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53"/>
    </mc:Choice>
    <mc:Fallback>
      <p:transition spd="slow" advTm="4553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Прямоугольник 3"/>
          <p:cNvSpPr/>
          <p:nvPr/>
        </p:nvSpPr>
        <p:spPr>
          <a:xfrm>
            <a:off x="251520" y="980727"/>
            <a:ext cx="84004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>
                <a:solidFill>
                  <a:schemeClr val="bg1"/>
                </a:solidFill>
                <a:latin typeface="Cambria" panose="02040503050406030204" pitchFamily="18" charset="0"/>
              </a:rPr>
              <a:t>Печальная весть о трагической кончине гениального русского поэта была передана из Пятигорска в таких словах: «15 июля, около 5 часов вечера, разразилась ужасная буря с молниею и громом; в это самое время между горами Машуком и Бештау скончался лечившийся в Пятигорске М. Ю. Лермонтов».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182993" y="6237312"/>
            <a:ext cx="3747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bg1">
                    <a:lumMod val="50000"/>
                  </a:schemeClr>
                </a:solidFill>
              </a:rPr>
              <a:t>© Русская историческая библиотека</a:t>
            </a:r>
          </a:p>
        </p:txBody>
      </p:sp>
    </p:spTree>
    <p:extLst>
      <p:ext uri="{BB962C8B-B14F-4D97-AF65-F5344CB8AC3E}">
        <p14:creationId xmlns:p14="http://schemas.microsoft.com/office/powerpoint/2010/main" val="100096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254"/>
    </mc:Choice>
    <mc:Fallback>
      <p:transition spd="slow" advTm="19254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900</Words>
  <Application>Microsoft Office PowerPoint</Application>
  <PresentationFormat>Экран (4:3)</PresentationFormat>
  <Paragraphs>23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БИБЛИОТЕКА</dc:creator>
  <cp:lastModifiedBy>XXX</cp:lastModifiedBy>
  <cp:revision>19</cp:revision>
  <dcterms:created xsi:type="dcterms:W3CDTF">2020-07-25T02:56:15Z</dcterms:created>
  <dcterms:modified xsi:type="dcterms:W3CDTF">2020-07-27T05:43:39Z</dcterms:modified>
</cp:coreProperties>
</file>