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8" r:id="rId4"/>
    <p:sldId id="284" r:id="rId5"/>
    <p:sldId id="286" r:id="rId6"/>
    <p:sldId id="287" r:id="rId7"/>
    <p:sldId id="288" r:id="rId8"/>
    <p:sldId id="290" r:id="rId9"/>
    <p:sldId id="291" r:id="rId10"/>
    <p:sldId id="292" r:id="rId11"/>
    <p:sldId id="293" r:id="rId12"/>
    <p:sldId id="294" r:id="rId13"/>
    <p:sldId id="295" r:id="rId14"/>
    <p:sldId id="296" r:id="rId15"/>
    <p:sldId id="297" r:id="rId16"/>
    <p:sldId id="258" r:id="rId17"/>
    <p:sldId id="283" r:id="rId18"/>
    <p:sldId id="299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>
        <p:scale>
          <a:sx n="42" d="100"/>
          <a:sy n="42" d="100"/>
        </p:scale>
        <p:origin x="-1740" y="-8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6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EDA9-1398-4479-B7E1-11A1B6461625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FE98-1C48-4AB6-BA7D-BF14CC5D61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708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EDA9-1398-4479-B7E1-11A1B6461625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FE98-1C48-4AB6-BA7D-BF14CC5D61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220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EDA9-1398-4479-B7E1-11A1B6461625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FE98-1C48-4AB6-BA7D-BF14CC5D61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99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EDA9-1398-4479-B7E1-11A1B6461625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FE98-1C48-4AB6-BA7D-BF14CC5D61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302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EDA9-1398-4479-B7E1-11A1B6461625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FE98-1C48-4AB6-BA7D-BF14CC5D61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191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EDA9-1398-4479-B7E1-11A1B6461625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FE98-1C48-4AB6-BA7D-BF14CC5D61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687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EDA9-1398-4479-B7E1-11A1B6461625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FE98-1C48-4AB6-BA7D-BF14CC5D61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0273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EDA9-1398-4479-B7E1-11A1B6461625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FE98-1C48-4AB6-BA7D-BF14CC5D61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74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EDA9-1398-4479-B7E1-11A1B6461625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FE98-1C48-4AB6-BA7D-BF14CC5D61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908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EDA9-1398-4479-B7E1-11A1B6461625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FE98-1C48-4AB6-BA7D-BF14CC5D61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895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EDA9-1398-4479-B7E1-11A1B6461625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FE98-1C48-4AB6-BA7D-BF14CC5D61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280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DEDA9-1398-4479-B7E1-11A1B6461625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7CFE98-1C48-4AB6-BA7D-BF14CC5D61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241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g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9.jpg"/><Relationship Id="rId11" Type="http://schemas.openxmlformats.org/officeDocument/2006/relationships/image" Target="../media/image5.png"/><Relationship Id="rId5" Type="http://schemas.openxmlformats.org/officeDocument/2006/relationships/image" Target="../media/image8.jp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p3"/><Relationship Id="rId7" Type="http://schemas.openxmlformats.org/officeDocument/2006/relationships/image" Target="../media/image5.png"/><Relationship Id="rId2" Type="http://schemas.microsoft.com/office/2007/relationships/media" Target="../media/media2.mp3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14.jp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7" Type="http://schemas.openxmlformats.org/officeDocument/2006/relationships/image" Target="../media/image24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2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30.png"/><Relationship Id="rId4" Type="http://schemas.openxmlformats.org/officeDocument/2006/relationships/image" Target="../media/image3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3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35.png"/><Relationship Id="rId4" Type="http://schemas.openxmlformats.org/officeDocument/2006/relationships/image" Target="../media/image3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41.jpeg"/><Relationship Id="rId7" Type="http://schemas.openxmlformats.org/officeDocument/2006/relationships/image" Target="../media/image45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" y="0"/>
            <a:ext cx="12161518" cy="6857999"/>
          </a:xfrm>
          <a:prstGeom prst="rect">
            <a:avLst/>
          </a:prstGeom>
        </p:spPr>
      </p:pic>
      <p:pic>
        <p:nvPicPr>
          <p:cNvPr id="7" name="Picture 6" descr="ЛОГ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38146" y="127521"/>
            <a:ext cx="7072330" cy="6240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9051073" y="3157125"/>
            <a:ext cx="323385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Презентацию подготовила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Библиотекарь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Ляшенко И. А.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kosmicheskaya-muzyka-soft-image--relak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862456" y="32988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632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02"/>
    </mc:Choice>
    <mc:Fallback>
      <p:transition spd="slow" advTm="83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2" y="36014"/>
            <a:ext cx="12161518" cy="6857999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75" y="36014"/>
            <a:ext cx="8228282" cy="5142677"/>
          </a:xfrm>
          <a:effectLst>
            <a:softEdge rad="635000"/>
          </a:effectLst>
        </p:spPr>
      </p:pic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4271554" y="365125"/>
            <a:ext cx="7082246" cy="291365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b="1" i="1" kern="10" spc="0" dirty="0" smtClean="0">
                <a:ln w="1587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29783" dir="1514402" algn="ctr" rotWithShape="0">
                    <a:srgbClr val="D8D8D8">
                      <a:alpha val="74998"/>
                    </a:srgbClr>
                  </a:outerShdw>
                </a:effectLst>
                <a:latin typeface="Arial Black" panose="020B0A04020102020204" pitchFamily="34" charset="0"/>
              </a:rPr>
              <a:t>12 апреля - </a:t>
            </a:r>
          </a:p>
          <a:p>
            <a:pPr algn="ctr" rtl="0">
              <a:buNone/>
            </a:pPr>
            <a:r>
              <a:rPr lang="ru-RU" sz="3600" b="1" i="1" kern="10" spc="0" dirty="0" smtClean="0">
                <a:ln w="1587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29783" dir="1514402" algn="ctr" rotWithShape="0">
                    <a:srgbClr val="D8D8D8">
                      <a:alpha val="74998"/>
                    </a:srgbClr>
                  </a:outerShdw>
                </a:effectLst>
                <a:latin typeface="Arial Black" panose="020B0A04020102020204" pitchFamily="34" charset="0"/>
              </a:rPr>
              <a:t>День авиации и </a:t>
            </a:r>
          </a:p>
          <a:p>
            <a:pPr algn="ctr" rtl="0">
              <a:buNone/>
            </a:pPr>
            <a:r>
              <a:rPr lang="ru-RU" sz="3600" b="1" i="1" kern="10" spc="0" dirty="0" smtClean="0">
                <a:ln w="1587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29783" dir="1514402" algn="ctr" rotWithShape="0">
                    <a:srgbClr val="D8D8D8">
                      <a:alpha val="74998"/>
                    </a:srgbClr>
                  </a:outerShdw>
                </a:effectLst>
                <a:latin typeface="Arial Black" panose="020B0A04020102020204" pitchFamily="34" charset="0"/>
              </a:rPr>
              <a:t>космонавтики</a:t>
            </a:r>
            <a:endParaRPr lang="ru-RU" sz="3600" b="1" i="1" kern="10" spc="0" dirty="0">
              <a:ln w="15875">
                <a:solidFill>
                  <a:srgbClr val="FFFF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29783" dir="1514402" algn="ctr" rotWithShape="0">
                  <a:srgbClr val="D8D8D8">
                    <a:alpha val="74998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18062" y="3742306"/>
            <a:ext cx="1871476" cy="3121158"/>
          </a:xfrm>
          <a:prstGeom prst="rect">
            <a:avLst/>
          </a:prstGeom>
        </p:spPr>
      </p:pic>
      <p:sp>
        <p:nvSpPr>
          <p:cNvPr id="7" name="Выноска-облако 6"/>
          <p:cNvSpPr/>
          <p:nvPr/>
        </p:nvSpPr>
        <p:spPr>
          <a:xfrm>
            <a:off x="1661375" y="4726546"/>
            <a:ext cx="8443180" cy="2131454"/>
          </a:xfrm>
          <a:prstGeom prst="cloudCallout">
            <a:avLst>
              <a:gd name="adj1" fmla="val 56507"/>
              <a:gd name="adj2" fmla="val -29839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962141" y="5033431"/>
            <a:ext cx="68588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О</a:t>
            </a:r>
            <a:r>
              <a:rPr lang="ru-RU" sz="2400" b="1" dirty="0" smtClean="0"/>
              <a:t>тправимся </a:t>
            </a:r>
            <a:r>
              <a:rPr lang="ru-RU" sz="2400" b="1" dirty="0"/>
              <a:t>в космическое </a:t>
            </a:r>
            <a:r>
              <a:rPr lang="ru-RU" sz="2400" b="1" dirty="0" smtClean="0"/>
              <a:t>путешествие! </a:t>
            </a:r>
            <a:r>
              <a:rPr lang="ru-RU" sz="2400" b="1" dirty="0"/>
              <a:t>Посетим планеты солнечной системы и на каждой из них вы узнаете много интересного!</a:t>
            </a:r>
          </a:p>
        </p:txBody>
      </p:sp>
    </p:spTree>
    <p:extLst>
      <p:ext uri="{BB962C8B-B14F-4D97-AF65-F5344CB8AC3E}">
        <p14:creationId xmlns:p14="http://schemas.microsoft.com/office/powerpoint/2010/main" val="3778552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12"/>
    </mc:Choice>
    <mc:Fallback>
      <p:transition spd="slow" advTm="11812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569" y="2183677"/>
            <a:ext cx="1228019" cy="143070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855" y="2625851"/>
            <a:ext cx="1970467" cy="11264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9149" y="2625851"/>
            <a:ext cx="3831543" cy="106730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7700" y="4063099"/>
            <a:ext cx="2075217" cy="129701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944" y="3885331"/>
            <a:ext cx="2388673" cy="77802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756" y="5419774"/>
            <a:ext cx="2053345" cy="128232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1294" y="4063099"/>
            <a:ext cx="1286739" cy="92613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20524" y="478311"/>
            <a:ext cx="1871476" cy="3121158"/>
          </a:xfrm>
          <a:prstGeom prst="rect">
            <a:avLst/>
          </a:prstGeom>
        </p:spPr>
      </p:pic>
      <p:sp>
        <p:nvSpPr>
          <p:cNvPr id="14" name="Выноска-облако 13"/>
          <p:cNvSpPr/>
          <p:nvPr/>
        </p:nvSpPr>
        <p:spPr>
          <a:xfrm>
            <a:off x="2097654" y="122449"/>
            <a:ext cx="7730527" cy="2030064"/>
          </a:xfrm>
          <a:prstGeom prst="cloudCallout">
            <a:avLst>
              <a:gd name="adj1" fmla="val 56507"/>
              <a:gd name="adj2" fmla="val -29839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039414" y="670490"/>
            <a:ext cx="54220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Перед  полетом, определимся что нам понадобится в путешествии!</a:t>
            </a:r>
            <a:endParaRPr lang="ru-RU" sz="2400" b="1" dirty="0"/>
          </a:p>
        </p:txBody>
      </p:sp>
      <p:sp>
        <p:nvSpPr>
          <p:cNvPr id="15" name="Выноска-облако 14"/>
          <p:cNvSpPr/>
          <p:nvPr/>
        </p:nvSpPr>
        <p:spPr>
          <a:xfrm>
            <a:off x="5962917" y="5167329"/>
            <a:ext cx="4990188" cy="1542564"/>
          </a:xfrm>
          <a:prstGeom prst="cloudCallout">
            <a:avLst>
              <a:gd name="adj1" fmla="val 53668"/>
              <a:gd name="adj2" fmla="val -138486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6697014" y="5603741"/>
            <a:ext cx="36235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Верно! Только еда и скафандр!</a:t>
            </a:r>
            <a:endParaRPr lang="ru-RU" sz="24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0486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654"/>
    </mc:Choice>
    <mc:Fallback>
      <p:transition spd="slow" advTm="196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18125" cy="6858000"/>
          </a:xfrm>
        </p:spPr>
      </p:pic>
      <p:pic>
        <p:nvPicPr>
          <p:cNvPr id="5" name="Юрий Гагарин - Поехали!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871562" y="418306"/>
            <a:ext cx="609600" cy="6096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15297">
            <a:off x="687127" y="3428999"/>
            <a:ext cx="1871476" cy="3121158"/>
          </a:xfrm>
          <a:prstGeom prst="rect">
            <a:avLst/>
          </a:prstGeom>
        </p:spPr>
      </p:pic>
      <p:sp>
        <p:nvSpPr>
          <p:cNvPr id="7" name="WordArt 2"/>
          <p:cNvSpPr>
            <a:spLocks noChangeArrowheads="1" noChangeShapeType="1" noTextEdit="1"/>
          </p:cNvSpPr>
          <p:nvPr/>
        </p:nvSpPr>
        <p:spPr bwMode="auto">
          <a:xfrm>
            <a:off x="5048518" y="3541689"/>
            <a:ext cx="6305282" cy="285911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b="1" i="1" kern="10" spc="0" dirty="0" smtClean="0">
                <a:ln w="1587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29783" dir="1514402" algn="ctr" rotWithShape="0">
                    <a:srgbClr val="D8D8D8">
                      <a:alpha val="74998"/>
                    </a:srgbClr>
                  </a:outerShdw>
                </a:effectLst>
                <a:latin typeface="Arial Black" panose="020B0A04020102020204" pitchFamily="34" charset="0"/>
              </a:rPr>
              <a:t>Отправляемся в</a:t>
            </a:r>
          </a:p>
          <a:p>
            <a:pPr algn="ctr" rtl="0">
              <a:buNone/>
            </a:pPr>
            <a:r>
              <a:rPr lang="ru-RU" sz="3600" b="1" i="1" kern="10" spc="0" dirty="0" smtClean="0">
                <a:ln w="1587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29783" dir="1514402" algn="ctr" rotWithShape="0">
                    <a:srgbClr val="D8D8D8">
                      <a:alpha val="74998"/>
                    </a:srgbClr>
                  </a:outerShdw>
                </a:effectLst>
                <a:latin typeface="Arial Black" panose="020B0A04020102020204" pitchFamily="34" charset="0"/>
              </a:rPr>
              <a:t> космическое</a:t>
            </a:r>
          </a:p>
          <a:p>
            <a:pPr algn="ctr" rtl="0">
              <a:buNone/>
            </a:pPr>
            <a:r>
              <a:rPr lang="ru-RU" sz="3600" b="1" i="1" kern="10" spc="0" dirty="0" smtClean="0">
                <a:ln w="1587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29783" dir="1514402" algn="ctr" rotWithShape="0">
                    <a:srgbClr val="D8D8D8">
                      <a:alpha val="74998"/>
                    </a:srgbClr>
                  </a:outerShdw>
                </a:effectLst>
                <a:latin typeface="Arial Black" panose="020B0A04020102020204" pitchFamily="34" charset="0"/>
              </a:rPr>
              <a:t> путешествие!</a:t>
            </a:r>
            <a:endParaRPr lang="ru-RU" sz="3600" b="1" i="1" kern="10" spc="0" dirty="0">
              <a:ln w="15875">
                <a:solidFill>
                  <a:srgbClr val="FFFF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29783" dir="1514402" algn="ctr" rotWithShape="0">
                  <a:srgbClr val="D8D8D8">
                    <a:alpha val="74998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282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21"/>
    </mc:Choice>
    <mc:Fallback>
      <p:transition spd="slow" advTm="109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616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8939"/>
            <a:ext cx="12191999" cy="6942441"/>
          </a:xfrm>
          <a:prstGeom prst="rect">
            <a:avLst/>
          </a:prstGeom>
        </p:spPr>
      </p:pic>
      <p:pic>
        <p:nvPicPr>
          <p:cNvPr id="5" name="Объект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41" r="20965" b="-1197"/>
          <a:stretch/>
        </p:blipFill>
        <p:spPr>
          <a:xfrm>
            <a:off x="936701" y="1394367"/>
            <a:ext cx="3292698" cy="320604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3874990" y="-170515"/>
            <a:ext cx="6574198" cy="261920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Объект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724" y="1856918"/>
            <a:ext cx="2368288" cy="12974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2" name="TextBox 11"/>
          <p:cNvSpPr txBox="1"/>
          <p:nvPr/>
        </p:nvSpPr>
        <p:spPr>
          <a:xfrm>
            <a:off x="4440221" y="242079"/>
            <a:ext cx="58492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12 апреля 1961 года был выведен на орбиту вокруг Земли первый в мире космический корабль-спутник «Восток» с человеком на борту. 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8234" flipH="1">
            <a:off x="10418062" y="1187136"/>
            <a:ext cx="1871476" cy="3121158"/>
          </a:xfrm>
          <a:prstGeom prst="rect">
            <a:avLst/>
          </a:prstGeom>
        </p:spPr>
      </p:pic>
      <p:sp>
        <p:nvSpPr>
          <p:cNvPr id="14" name="Выноска-облако 13"/>
          <p:cNvSpPr/>
          <p:nvPr/>
        </p:nvSpPr>
        <p:spPr>
          <a:xfrm>
            <a:off x="4069724" y="2577162"/>
            <a:ext cx="6883381" cy="4132731"/>
          </a:xfrm>
          <a:prstGeom prst="cloudCallout">
            <a:avLst>
              <a:gd name="adj1" fmla="val 46063"/>
              <a:gd name="adj2" fmla="val -643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09926" y="4773129"/>
            <a:ext cx="575299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 </a:t>
            </a:r>
            <a:r>
              <a:rPr lang="ru-RU" sz="4000" b="1" dirty="0">
                <a:solidFill>
                  <a:srgbClr val="FF0000"/>
                </a:solidFill>
              </a:rPr>
              <a:t>Меркурий. </a:t>
            </a:r>
            <a:endParaRPr lang="ru-RU" sz="4000" b="1" dirty="0" smtClean="0">
              <a:solidFill>
                <a:srgbClr val="FF0000"/>
              </a:solidFill>
            </a:endParaRPr>
          </a:p>
          <a:p>
            <a:r>
              <a:rPr lang="ru-RU" sz="4000" b="1" dirty="0" smtClean="0">
                <a:solidFill>
                  <a:srgbClr val="FF0000"/>
                </a:solidFill>
              </a:rPr>
              <a:t>Самая </a:t>
            </a:r>
            <a:r>
              <a:rPr lang="ru-RU" sz="4000" b="1" dirty="0">
                <a:solidFill>
                  <a:srgbClr val="FF0000"/>
                </a:solidFill>
              </a:rPr>
              <a:t>ближайшая планета к </a:t>
            </a:r>
            <a:r>
              <a:rPr lang="ru-RU" sz="4000" b="1" dirty="0" smtClean="0">
                <a:solidFill>
                  <a:srgbClr val="FF0000"/>
                </a:solidFill>
              </a:rPr>
              <a:t>Солнцу. 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55970" y="3210359"/>
            <a:ext cx="509321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Первым кто увидел в ракете снаряд, способный вынести землян в межпланетные пространства, был великий русский ученый Константин Эдуардович Циолковский. Ученый проводил расчеты, делал чертежи и придумал такой летательный аппарат, который мог бы полететь за пределы Земли. Но к сожалению, у него такой возможности не было. И только через много лет другой русский ученый С. П. Королев, смог сконструировать и изготовить первый космический спутник.</a:t>
            </a:r>
          </a:p>
        </p:txBody>
      </p:sp>
    </p:spTree>
    <p:extLst>
      <p:ext uri="{BB962C8B-B14F-4D97-AF65-F5344CB8AC3E}">
        <p14:creationId xmlns:p14="http://schemas.microsoft.com/office/powerpoint/2010/main" val="747834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444"/>
    </mc:Choice>
    <mc:Fallback>
      <p:transition spd="slow" advTm="42444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8939"/>
            <a:ext cx="12191999" cy="6942441"/>
          </a:xfrm>
          <a:prstGeom prst="rect">
            <a:avLst/>
          </a:prstGeom>
        </p:spPr>
      </p:pic>
      <p:pic>
        <p:nvPicPr>
          <p:cNvPr id="5" name="Объект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9" y="618986"/>
            <a:ext cx="4876447" cy="365733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TextBox 5"/>
          <p:cNvSpPr txBox="1"/>
          <p:nvPr/>
        </p:nvSpPr>
        <p:spPr>
          <a:xfrm>
            <a:off x="73659" y="5800521"/>
            <a:ext cx="53390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Венера. По своим размерам Венера похожа на Землю. </a:t>
            </a:r>
          </a:p>
        </p:txBody>
      </p:sp>
      <p:sp>
        <p:nvSpPr>
          <p:cNvPr id="11" name="Выноска-облако 10"/>
          <p:cNvSpPr/>
          <p:nvPr/>
        </p:nvSpPr>
        <p:spPr>
          <a:xfrm>
            <a:off x="7603130" y="37689"/>
            <a:ext cx="4432830" cy="1580544"/>
          </a:xfrm>
          <a:prstGeom prst="cloudCallout">
            <a:avLst>
              <a:gd name="adj1" fmla="val 17099"/>
              <a:gd name="adj2" fmla="val 61214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Объект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16"/>
          <a:stretch/>
        </p:blipFill>
        <p:spPr>
          <a:xfrm>
            <a:off x="3826164" y="270022"/>
            <a:ext cx="3776966" cy="27614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18062" y="1187136"/>
            <a:ext cx="1871476" cy="3121158"/>
          </a:xfrm>
          <a:prstGeom prst="rect">
            <a:avLst/>
          </a:prstGeom>
        </p:spPr>
      </p:pic>
      <p:sp>
        <p:nvSpPr>
          <p:cNvPr id="9" name="Выноска-облако 8"/>
          <p:cNvSpPr/>
          <p:nvPr/>
        </p:nvSpPr>
        <p:spPr>
          <a:xfrm>
            <a:off x="4067013" y="2664025"/>
            <a:ext cx="6883381" cy="4132731"/>
          </a:xfrm>
          <a:prstGeom prst="cloudCallout">
            <a:avLst>
              <a:gd name="adj1" fmla="val 46063"/>
              <a:gd name="adj2" fmla="val -643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5164428" y="3238865"/>
            <a:ext cx="485022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И вот после долгих испытаний и обсуждений было принято решение: первым в мире космонавтом станет Юрий Алексеевич Гагарин.</a:t>
            </a:r>
          </a:p>
          <a:p>
            <a:r>
              <a:rPr lang="ru-RU" dirty="0"/>
              <a:t>Наконец настал решающий день. 12 апреля 1961 года Юрий Гагарин на космическом корабле «Восток» совершил космический полет. За 108 минут корабль-спутник с первым в мире космонавтом облетел земной шар и благополучно вернулся на Землю. Это был мощный прорыв в освоении космоса!</a:t>
            </a:r>
          </a:p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8365481" y="270022"/>
            <a:ext cx="36704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Ребята, как вы думаете, какие требования к человеку предъявляет профессия космонавта? </a:t>
            </a:r>
          </a:p>
        </p:txBody>
      </p:sp>
    </p:spTree>
    <p:extLst>
      <p:ext uri="{BB962C8B-B14F-4D97-AF65-F5344CB8AC3E}">
        <p14:creationId xmlns:p14="http://schemas.microsoft.com/office/powerpoint/2010/main" val="3240480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369"/>
    </mc:Choice>
    <mc:Fallback>
      <p:transition spd="slow" advTm="57369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8939"/>
            <a:ext cx="12191999" cy="6942441"/>
          </a:xfrm>
          <a:prstGeom prst="rect">
            <a:avLst/>
          </a:prstGeom>
        </p:spPr>
      </p:pic>
      <p:pic>
        <p:nvPicPr>
          <p:cNvPr id="5" name="Объект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2797" y="-78939"/>
            <a:ext cx="5200858" cy="416068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TextBox 5"/>
          <p:cNvSpPr txBox="1"/>
          <p:nvPr/>
        </p:nvSpPr>
        <p:spPr>
          <a:xfrm>
            <a:off x="127985" y="4862724"/>
            <a:ext cx="43392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</a:rPr>
              <a:t>Земля. Наша планета имеет свою атмосферу, в ней много кислорода. Без которой не может существовать жизнь на Земле. 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2468" y="1998636"/>
            <a:ext cx="1976338" cy="19104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7527">
            <a:off x="3230576" y="343371"/>
            <a:ext cx="2407493" cy="13690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4978">
            <a:off x="4067714" y="3935122"/>
            <a:ext cx="2844558" cy="17600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5683450" y="14559"/>
            <a:ext cx="6430062" cy="1797626"/>
          </a:xfrm>
          <a:prstGeom prst="rect">
            <a:avLst/>
          </a:prstGeom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5969109" y="150191"/>
            <a:ext cx="605976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Ребята, а вы знали, что дорогу в космос Юрию Гагарину прокладывали… собаки? Околоземные орбиты были обжиты ими. Они гавкали на человечество с высоты и замирали от шока. В те годы не было в мире более популярных собак, чем советские дворняги – Белка и Стрелка. Еще бы! Им впервые удалось в настоящем космическом корабле больше суток летать вокруг планеты и вернуться домой живыми и невредимыми!</a:t>
            </a:r>
          </a:p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734900" y="1791044"/>
            <a:ext cx="6430062" cy="1797626"/>
          </a:xfrm>
          <a:prstGeom prst="rect">
            <a:avLst/>
          </a:prstGeom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6603782" y="3588669"/>
            <a:ext cx="5612630" cy="3138720"/>
          </a:xfrm>
          <a:prstGeom prst="rect">
            <a:avLst/>
          </a:prstGeom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5901603" y="1998636"/>
            <a:ext cx="612726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А о Валентине Терешковой слышали? Она первая в мире женщина-космонавт. До сих пор она остается единственной женщиной, совершившей космический полет в одиночку. Она провела в космосе почти трое суток.</a:t>
            </a:r>
          </a:p>
          <a:p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922316" y="3775121"/>
            <a:ext cx="51911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 </a:t>
            </a:r>
            <a:r>
              <a:rPr lang="ru-RU" sz="1600" dirty="0"/>
              <a:t>55 </a:t>
            </a:r>
            <a:r>
              <a:rPr lang="ru-RU" sz="1600" dirty="0" smtClean="0"/>
              <a:t>лет </a:t>
            </a:r>
            <a:r>
              <a:rPr lang="ru-RU" sz="1600" dirty="0"/>
              <a:t>назад с космодрома Байконур стартовала ракета-носитель «Союз», на борту которой был космический корабль «Восход – 2». Его экипаж состоял из двух человек: командир корабля Павел Беляев и второй пилот Алексей Леонов. Весь полет продолжался немногим более суток, но это был исторический полет. Во время него – 18 марта 1965 года, когда летчик космонавт Алексей Леонов первым из землян вышел за пределы космического корабля и совершил первый в истории выход человека в открытый космос. 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48" y="2642994"/>
            <a:ext cx="1385017" cy="2309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086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461"/>
    </mc:Choice>
    <mc:Fallback>
      <p:transition spd="slow" advTm="8546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8939"/>
            <a:ext cx="12191999" cy="6942441"/>
          </a:xfrm>
          <a:prstGeom prst="rect">
            <a:avLst/>
          </a:prstGeom>
        </p:spPr>
      </p:pic>
      <p:pic>
        <p:nvPicPr>
          <p:cNvPr id="5" name="Объект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81" y="1233087"/>
            <a:ext cx="3918656" cy="293899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Объект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7980">
            <a:off x="3498257" y="664894"/>
            <a:ext cx="5682591" cy="39600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2" name="TextBox 11"/>
          <p:cNvSpPr txBox="1"/>
          <p:nvPr/>
        </p:nvSpPr>
        <p:spPr>
          <a:xfrm>
            <a:off x="555702" y="5434149"/>
            <a:ext cx="67464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rgbClr val="FF0000"/>
                </a:solidFill>
              </a:rPr>
              <a:t>Красная планета Марс.</a:t>
            </a:r>
            <a:endParaRPr lang="ru-RU" sz="4400" dirty="0">
              <a:solidFill>
                <a:srgbClr val="FF0000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22226" y="2225810"/>
            <a:ext cx="1871476" cy="3121158"/>
          </a:xfrm>
          <a:prstGeom prst="rect">
            <a:avLst/>
          </a:prstGeom>
        </p:spPr>
      </p:pic>
      <p:sp>
        <p:nvSpPr>
          <p:cNvPr id="14" name="Выноска-облако 13"/>
          <p:cNvSpPr/>
          <p:nvPr/>
        </p:nvSpPr>
        <p:spPr>
          <a:xfrm>
            <a:off x="4695639" y="2933487"/>
            <a:ext cx="5993826" cy="2948603"/>
          </a:xfrm>
          <a:prstGeom prst="cloudCallout">
            <a:avLst>
              <a:gd name="adj1" fmla="val 50197"/>
              <a:gd name="adj2" fmla="val -58276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318975" y="3425781"/>
            <a:ext cx="453891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За 108 минут гагаринского полета все мы стали другими. Стали сильнее, и звезды уже не казались нам такими далекими.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791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23"/>
    </mc:Choice>
    <mc:Fallback>
      <p:transition spd="slow" advTm="13923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8939"/>
            <a:ext cx="12191999" cy="694244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-222069" y="4963887"/>
            <a:ext cx="12022183" cy="165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Юпитер. </a:t>
            </a:r>
            <a:endParaRPr lang="ru-RU" sz="3600" b="1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Самая 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большая планета Солнечной системы.</a:t>
            </a:r>
            <a:endParaRPr lang="ru-RU" sz="36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" name="Объект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3953"/>
            <a:ext cx="4218682" cy="2996878"/>
          </a:xfrm>
          <a:prstGeom prst="rect">
            <a:avLst/>
          </a:prstGeom>
        </p:spPr>
      </p:pic>
      <p:pic>
        <p:nvPicPr>
          <p:cNvPr id="8" name="Объект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247" y="536464"/>
            <a:ext cx="3514461" cy="26358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Объект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2053" y="215544"/>
            <a:ext cx="3588962" cy="26687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TextBox 8"/>
          <p:cNvSpPr txBox="1"/>
          <p:nvPr/>
        </p:nvSpPr>
        <p:spPr>
          <a:xfrm rot="21294465">
            <a:off x="7999442" y="67560"/>
            <a:ext cx="3510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Международная </a:t>
            </a:r>
            <a:r>
              <a:rPr lang="ru-RU" sz="2000" b="1" dirty="0">
                <a:solidFill>
                  <a:srgbClr val="FF0000"/>
                </a:solidFill>
              </a:rPr>
              <a:t>космическая станция 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8756" flipH="1">
            <a:off x="10671780" y="4483830"/>
            <a:ext cx="1360821" cy="2269512"/>
          </a:xfrm>
          <a:prstGeom prst="rect">
            <a:avLst/>
          </a:prstGeom>
        </p:spPr>
      </p:pic>
      <p:sp>
        <p:nvSpPr>
          <p:cNvPr id="13" name="Выноска-облако 12"/>
          <p:cNvSpPr/>
          <p:nvPr/>
        </p:nvSpPr>
        <p:spPr>
          <a:xfrm>
            <a:off x="3003983" y="1854388"/>
            <a:ext cx="6883381" cy="4132731"/>
          </a:xfrm>
          <a:prstGeom prst="cloudCallout">
            <a:avLst>
              <a:gd name="adj1" fmla="val 64960"/>
              <a:gd name="adj2" fmla="val 2287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919046" y="2332850"/>
            <a:ext cx="574397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sz="1400" dirty="0"/>
              <a:t>4 октября 1957 года впервые наша ракета вывела на околоземную орбиту космический аппарат, сделанный руками человека. И он стал вращаться вокруг Земли, так же как это делает Луна. Так появился первый искусственный спутник. </a:t>
            </a:r>
          </a:p>
          <a:p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3451538" y="3343650"/>
            <a:ext cx="5756856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Благодаря автоматическим межпланетным станциям ученые «посетили» Луну, Венеру, Марс, узнали об особенностях этих планет. Большая научно-исследовательская работа проводилась космонавтами на борту орбитальных космических станций. На смену этим станциям усилиями ученых 16 стран создан многоцелевой космический исследовательский комплекс – международная космическая станция (МКС). Здесь проводятся исследования в области разных наук.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8143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731"/>
    </mc:Choice>
    <mc:Fallback>
      <p:transition spd="slow" advTm="53731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8939"/>
            <a:ext cx="12191999" cy="6942441"/>
          </a:xfrm>
          <a:prstGeom prst="rect">
            <a:avLst/>
          </a:prstGeom>
        </p:spPr>
      </p:pic>
      <p:pic>
        <p:nvPicPr>
          <p:cNvPr id="5" name="Объект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1" y="875763"/>
            <a:ext cx="5410010" cy="213075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1481" y="3301722"/>
            <a:ext cx="395657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Сатурн. Сатурн легко узнать по светящимся кольцам. Благодаря загадочным ярким кольцам Сатурн считается самой красивой и необычной планетой. </a:t>
            </a:r>
            <a:endParaRPr lang="ru-RU" b="1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Внутри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планета состоит из газов – она самая легкая в Солнечной системе.</a:t>
            </a:r>
            <a:endParaRPr lang="ru-RU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Выноска-облако 7"/>
          <p:cNvSpPr/>
          <p:nvPr/>
        </p:nvSpPr>
        <p:spPr>
          <a:xfrm flipV="1">
            <a:off x="6697014" y="-96231"/>
            <a:ext cx="5269523" cy="1087904"/>
          </a:xfrm>
          <a:prstGeom prst="cloudCallout">
            <a:avLst>
              <a:gd name="adj1" fmla="val 42430"/>
              <a:gd name="adj2" fmla="val -213763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7456868" y="230188"/>
            <a:ext cx="41212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На этой планете для вас приготовлена </a:t>
            </a:r>
            <a:r>
              <a:rPr lang="ru-RU" b="1" dirty="0"/>
              <a:t>викторина «Космос»</a:t>
            </a:r>
            <a:endParaRPr lang="ru-RU" dirty="0"/>
          </a:p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314423" y="991673"/>
            <a:ext cx="6563516" cy="57263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77939" y="4588488"/>
            <a:ext cx="1360821" cy="226951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417454" y="1008965"/>
            <a:ext cx="3066823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dirty="0" smtClean="0"/>
              <a:t>1.Ч</a:t>
            </a:r>
            <a:r>
              <a:rPr lang="ru-RU" sz="1400" dirty="0" smtClean="0"/>
              <a:t>тобы </a:t>
            </a:r>
            <a:r>
              <a:rPr lang="ru-RU" sz="1400" dirty="0"/>
              <a:t>глаз вооружить</a:t>
            </a:r>
          </a:p>
          <a:p>
            <a:r>
              <a:rPr lang="ru-RU" sz="1400" dirty="0"/>
              <a:t>И со звездами дружить, </a:t>
            </a:r>
          </a:p>
          <a:p>
            <a:r>
              <a:rPr lang="ru-RU" sz="1400" dirty="0"/>
              <a:t>Млечный путь увидеть чтоб</a:t>
            </a:r>
          </a:p>
          <a:p>
            <a:r>
              <a:rPr lang="ru-RU" sz="1400" dirty="0"/>
              <a:t>Нужен мощный … </a:t>
            </a:r>
          </a:p>
          <a:p>
            <a:pPr lvl="0"/>
            <a:r>
              <a:rPr lang="ru-RU" sz="1400" dirty="0" smtClean="0"/>
              <a:t>2.Телескопом </a:t>
            </a:r>
            <a:r>
              <a:rPr lang="ru-RU" sz="1400" dirty="0"/>
              <a:t>сотни лет</a:t>
            </a:r>
          </a:p>
          <a:p>
            <a:r>
              <a:rPr lang="ru-RU" sz="1400" dirty="0"/>
              <a:t>Изучают жизнь планет.</a:t>
            </a:r>
          </a:p>
          <a:p>
            <a:r>
              <a:rPr lang="ru-RU" sz="1400" dirty="0"/>
              <a:t>Нам расскажет обо всем</a:t>
            </a:r>
          </a:p>
          <a:p>
            <a:r>
              <a:rPr lang="ru-RU" sz="1400" dirty="0"/>
              <a:t>Умный дядя … </a:t>
            </a:r>
          </a:p>
          <a:p>
            <a:pPr lvl="0"/>
            <a:r>
              <a:rPr lang="ru-RU" sz="1400" dirty="0" smtClean="0"/>
              <a:t>3.Астроном </a:t>
            </a:r>
            <a:r>
              <a:rPr lang="ru-RU" sz="1400" dirty="0"/>
              <a:t>— он звездочет,</a:t>
            </a:r>
          </a:p>
          <a:p>
            <a:pPr lvl="0"/>
            <a:r>
              <a:rPr lang="ru-RU" sz="1400" dirty="0"/>
              <a:t>Знает все наперечет!</a:t>
            </a:r>
          </a:p>
          <a:p>
            <a:r>
              <a:rPr lang="ru-RU" sz="1400" dirty="0"/>
              <a:t>Только лучше звезд видна</a:t>
            </a:r>
          </a:p>
          <a:p>
            <a:r>
              <a:rPr lang="ru-RU" sz="1400" dirty="0"/>
              <a:t>В небе полная … </a:t>
            </a:r>
          </a:p>
          <a:p>
            <a:pPr lvl="0"/>
            <a:r>
              <a:rPr lang="ru-RU" sz="1400" dirty="0" smtClean="0"/>
              <a:t>4.До </a:t>
            </a:r>
            <a:r>
              <a:rPr lang="ru-RU" sz="1400" dirty="0"/>
              <a:t>Луны не может птица</a:t>
            </a:r>
          </a:p>
          <a:p>
            <a:r>
              <a:rPr lang="ru-RU" sz="1400" dirty="0"/>
              <a:t>Долететь и прилуниться,</a:t>
            </a:r>
          </a:p>
          <a:p>
            <a:r>
              <a:rPr lang="ru-RU" sz="1400" dirty="0"/>
              <a:t>Но зато умеет это</a:t>
            </a:r>
          </a:p>
          <a:p>
            <a:r>
              <a:rPr lang="ru-RU" sz="1400" dirty="0"/>
              <a:t>Делать быстрая … </a:t>
            </a:r>
          </a:p>
          <a:p>
            <a:pPr lvl="0"/>
            <a:r>
              <a:rPr lang="ru-RU" sz="1400" dirty="0" smtClean="0"/>
              <a:t>5.У </a:t>
            </a:r>
            <a:r>
              <a:rPr lang="ru-RU" sz="1400" dirty="0"/>
              <a:t>ракеты есть водитель,</a:t>
            </a:r>
          </a:p>
          <a:p>
            <a:r>
              <a:rPr lang="ru-RU" sz="1400" dirty="0"/>
              <a:t>Невесомости любитель.</a:t>
            </a:r>
          </a:p>
          <a:p>
            <a:r>
              <a:rPr lang="ru-RU" sz="1400" dirty="0"/>
              <a:t>По-английски: «астронавт»,</a:t>
            </a:r>
          </a:p>
          <a:p>
            <a:r>
              <a:rPr lang="ru-RU" sz="1400" dirty="0"/>
              <a:t>А по-русски … </a:t>
            </a:r>
          </a:p>
          <a:p>
            <a:pPr lvl="0"/>
            <a:r>
              <a:rPr lang="ru-RU" sz="1400" dirty="0" smtClean="0"/>
              <a:t>6.Космонавт </a:t>
            </a:r>
            <a:r>
              <a:rPr lang="ru-RU" sz="1400" dirty="0"/>
              <a:t>сидит в ракете,</a:t>
            </a:r>
          </a:p>
          <a:p>
            <a:r>
              <a:rPr lang="ru-RU" sz="1400" dirty="0"/>
              <a:t>Проклиная все на свете —</a:t>
            </a:r>
          </a:p>
          <a:p>
            <a:r>
              <a:rPr lang="ru-RU" sz="1400" dirty="0"/>
              <a:t>На орбите как назло</a:t>
            </a:r>
          </a:p>
          <a:p>
            <a:r>
              <a:rPr lang="ru-RU" sz="1400" dirty="0"/>
              <a:t>Появилось … </a:t>
            </a:r>
          </a:p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7624293" y="991673"/>
            <a:ext cx="3206885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400" dirty="0" smtClean="0"/>
              <a:t>7.НЛО </a:t>
            </a:r>
            <a:r>
              <a:rPr lang="ru-RU" sz="1400" dirty="0"/>
              <a:t>летит к соседу</a:t>
            </a:r>
          </a:p>
          <a:p>
            <a:r>
              <a:rPr lang="ru-RU" sz="1400" dirty="0"/>
              <a:t>Из созвездья Андромеды,</a:t>
            </a:r>
          </a:p>
          <a:p>
            <a:r>
              <a:rPr lang="ru-RU" sz="1400" dirty="0"/>
              <a:t>В нем от скуки волком воет</a:t>
            </a:r>
          </a:p>
          <a:p>
            <a:r>
              <a:rPr lang="ru-RU" sz="1400" dirty="0"/>
              <a:t>Злой зеленый … </a:t>
            </a:r>
          </a:p>
          <a:p>
            <a:pPr lvl="0"/>
            <a:r>
              <a:rPr lang="ru-RU" sz="1400" dirty="0" smtClean="0"/>
              <a:t>8.Гуманоид </a:t>
            </a:r>
            <a:r>
              <a:rPr lang="ru-RU" sz="1400" dirty="0"/>
              <a:t>с курса сбился,</a:t>
            </a:r>
          </a:p>
          <a:p>
            <a:r>
              <a:rPr lang="ru-RU" sz="1400" dirty="0"/>
              <a:t>В трех планетах заблудился,</a:t>
            </a:r>
          </a:p>
          <a:p>
            <a:r>
              <a:rPr lang="ru-RU" sz="1400" dirty="0"/>
              <a:t>Если звездной карты нету,</a:t>
            </a:r>
          </a:p>
          <a:p>
            <a:r>
              <a:rPr lang="ru-RU" sz="1400" dirty="0"/>
              <a:t>Не поможет скорость… </a:t>
            </a:r>
          </a:p>
          <a:p>
            <a:pPr lvl="0"/>
            <a:r>
              <a:rPr lang="ru-RU" sz="1400" dirty="0" smtClean="0"/>
              <a:t>9.Свет </a:t>
            </a:r>
            <a:r>
              <a:rPr lang="ru-RU" sz="1400" dirty="0"/>
              <a:t>быстрее всех летает,</a:t>
            </a:r>
          </a:p>
          <a:p>
            <a:r>
              <a:rPr lang="ru-RU" sz="1400" dirty="0"/>
              <a:t>Километры не считает.</a:t>
            </a:r>
          </a:p>
          <a:p>
            <a:r>
              <a:rPr lang="ru-RU" sz="1400" dirty="0"/>
              <a:t>Дарит Солнце жизнь планетам,</a:t>
            </a:r>
          </a:p>
          <a:p>
            <a:r>
              <a:rPr lang="ru-RU" sz="1400" dirty="0"/>
              <a:t>Нам — тепло, хвосты -… </a:t>
            </a:r>
          </a:p>
          <a:p>
            <a:pPr lvl="0"/>
            <a:r>
              <a:rPr lang="ru-RU" sz="1400" dirty="0" smtClean="0"/>
              <a:t>10.Всё </a:t>
            </a:r>
            <a:r>
              <a:rPr lang="ru-RU" sz="1400" dirty="0"/>
              <a:t>комета облетела,</a:t>
            </a:r>
          </a:p>
          <a:p>
            <a:r>
              <a:rPr lang="ru-RU" sz="1400" dirty="0"/>
              <a:t>Всё на небе осмотрела.</a:t>
            </a:r>
          </a:p>
          <a:p>
            <a:r>
              <a:rPr lang="ru-RU" sz="1400" dirty="0" smtClean="0"/>
              <a:t>Видит, в космосе нора —</a:t>
            </a:r>
          </a:p>
          <a:p>
            <a:r>
              <a:rPr lang="ru-RU" sz="1400" dirty="0" smtClean="0"/>
              <a:t>Это </a:t>
            </a:r>
            <a:r>
              <a:rPr lang="ru-RU" sz="1400" dirty="0"/>
              <a:t>черная … </a:t>
            </a:r>
            <a:endParaRPr lang="ru-RU" sz="1400" dirty="0" smtClean="0"/>
          </a:p>
          <a:p>
            <a:pPr lvl="0"/>
            <a:r>
              <a:rPr lang="ru-RU" sz="1400" dirty="0" smtClean="0"/>
              <a:t>11.В черных дырах темнота</a:t>
            </a:r>
          </a:p>
          <a:p>
            <a:r>
              <a:rPr lang="ru-RU" sz="1400" dirty="0" smtClean="0"/>
              <a:t>Чем-то </a:t>
            </a:r>
            <a:r>
              <a:rPr lang="ru-RU" sz="1400" dirty="0"/>
              <a:t>черным занята.</a:t>
            </a:r>
          </a:p>
          <a:p>
            <a:r>
              <a:rPr lang="ru-RU" sz="1400" dirty="0"/>
              <a:t>Там окончил свой полет</a:t>
            </a:r>
          </a:p>
          <a:p>
            <a:r>
              <a:rPr lang="ru-RU" sz="1400" dirty="0"/>
              <a:t>Межпланетный </a:t>
            </a:r>
            <a:r>
              <a:rPr lang="ru-RU" sz="1400" dirty="0" smtClean="0"/>
              <a:t>…</a:t>
            </a:r>
            <a:endParaRPr lang="ru-RU" sz="1400" dirty="0"/>
          </a:p>
          <a:p>
            <a:pPr lvl="0"/>
            <a:r>
              <a:rPr lang="ru-RU" sz="1400" dirty="0" smtClean="0"/>
              <a:t>12.Звездолет </a:t>
            </a:r>
            <a:r>
              <a:rPr lang="ru-RU" sz="1400" dirty="0"/>
              <a:t>— стальная птица,</a:t>
            </a:r>
          </a:p>
          <a:p>
            <a:r>
              <a:rPr lang="ru-RU" sz="1400" dirty="0"/>
              <a:t>Он быстрее света мчится.</a:t>
            </a:r>
          </a:p>
          <a:p>
            <a:r>
              <a:rPr lang="ru-RU" sz="1400" dirty="0"/>
              <a:t>Познает на практике</a:t>
            </a:r>
          </a:p>
          <a:p>
            <a:r>
              <a:rPr lang="ru-RU" sz="1400" dirty="0"/>
              <a:t>Звездные </a:t>
            </a:r>
            <a:r>
              <a:rPr lang="ru-RU" sz="1400" dirty="0" smtClean="0"/>
              <a:t>…</a:t>
            </a:r>
            <a:endParaRPr lang="ru-RU" sz="1400" dirty="0"/>
          </a:p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5810023" y="1680165"/>
            <a:ext cx="1674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телескоп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5691143" y="2524492"/>
            <a:ext cx="1863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а</a:t>
            </a:r>
            <a:r>
              <a:rPr lang="ru-RU" dirty="0" smtClean="0"/>
              <a:t>строном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5691143" y="3366009"/>
            <a:ext cx="6707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л</a:t>
            </a:r>
            <a:r>
              <a:rPr lang="ru-RU" dirty="0" smtClean="0"/>
              <a:t>уна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5810023" y="4207526"/>
            <a:ext cx="1235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р</a:t>
            </a:r>
            <a:r>
              <a:rPr lang="ru-RU" dirty="0" smtClean="0"/>
              <a:t>акета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5587269" y="5049043"/>
            <a:ext cx="1234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к</a:t>
            </a:r>
            <a:r>
              <a:rPr lang="ru-RU" dirty="0" smtClean="0"/>
              <a:t>осмонавт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5461491" y="5943229"/>
            <a:ext cx="1584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НЛО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8937714" y="1618221"/>
            <a:ext cx="16744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г</a:t>
            </a:r>
            <a:r>
              <a:rPr lang="ru-RU" dirty="0" smtClean="0"/>
              <a:t>уманоид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9412068" y="2452256"/>
            <a:ext cx="131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</a:t>
            </a:r>
            <a:r>
              <a:rPr lang="ru-RU" dirty="0" smtClean="0"/>
              <a:t>вета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9517487" y="3301722"/>
            <a:ext cx="1212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к</a:t>
            </a:r>
            <a:r>
              <a:rPr lang="ru-RU" dirty="0" smtClean="0"/>
              <a:t>ометам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8803289" y="4129943"/>
            <a:ext cx="1056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дыра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9031734" y="4992813"/>
            <a:ext cx="182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звездолет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8558191" y="5869251"/>
            <a:ext cx="1216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г</a:t>
            </a:r>
            <a:r>
              <a:rPr lang="ru-RU" dirty="0" smtClean="0"/>
              <a:t>алактики</a:t>
            </a: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9655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728"/>
    </mc:Choice>
    <mc:Fallback>
      <p:transition spd="slow" advTm="1187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8939"/>
            <a:ext cx="12191999" cy="6942441"/>
          </a:xfrm>
          <a:prstGeom prst="rect">
            <a:avLst/>
          </a:prstGeom>
        </p:spPr>
      </p:pic>
      <p:pic>
        <p:nvPicPr>
          <p:cNvPr id="5" name="Объект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49" y="281959"/>
            <a:ext cx="4331936" cy="251974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TextBox 5"/>
          <p:cNvSpPr txBox="1"/>
          <p:nvPr/>
        </p:nvSpPr>
        <p:spPr>
          <a:xfrm>
            <a:off x="470263" y="5682343"/>
            <a:ext cx="39711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Уран.</a:t>
            </a:r>
            <a:endParaRPr lang="ru-RU" sz="5400" b="1" dirty="0">
              <a:solidFill>
                <a:srgbClr val="FF000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32880">
            <a:off x="470263" y="3412831"/>
            <a:ext cx="1360821" cy="2269512"/>
          </a:xfrm>
          <a:prstGeom prst="rect">
            <a:avLst/>
          </a:prstGeom>
        </p:spPr>
      </p:pic>
      <p:sp>
        <p:nvSpPr>
          <p:cNvPr id="8" name="Выноска-облако 7"/>
          <p:cNvSpPr/>
          <p:nvPr/>
        </p:nvSpPr>
        <p:spPr>
          <a:xfrm flipV="1">
            <a:off x="4441371" y="29941"/>
            <a:ext cx="6608702" cy="830075"/>
          </a:xfrm>
          <a:prstGeom prst="cloudCallout">
            <a:avLst>
              <a:gd name="adj1" fmla="val -102990"/>
              <a:gd name="adj2" fmla="val -26703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631842" y="943183"/>
            <a:ext cx="8448541" cy="57748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747752" y="943182"/>
            <a:ext cx="815439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600" dirty="0" smtClean="0"/>
              <a:t>1.Вокруг </a:t>
            </a:r>
            <a:r>
              <a:rPr lang="ru-RU" sz="1600" dirty="0"/>
              <a:t>Солнца вращается девять планет, которые имеют свои собственные спутники. </a:t>
            </a:r>
          </a:p>
          <a:p>
            <a:pPr lvl="0"/>
            <a:r>
              <a:rPr lang="ru-RU" sz="1600" dirty="0" smtClean="0"/>
              <a:t>2.Солнце </a:t>
            </a:r>
            <a:r>
              <a:rPr lang="ru-RU" sz="1600" dirty="0"/>
              <a:t>– это звезда. Это огромный пылающий шар, состоящий из газов. Температура на поверхности Солнца 6 тысяч градусов.  Всего лишь за секунду Солнце излучает больше энергии, чем все человечество потратило за всю свою историю.</a:t>
            </a:r>
          </a:p>
          <a:p>
            <a:pPr lvl="0"/>
            <a:r>
              <a:rPr lang="ru-RU" sz="1600" dirty="0" smtClean="0"/>
              <a:t>3.У </a:t>
            </a:r>
            <a:r>
              <a:rPr lang="ru-RU" sz="1600" dirty="0"/>
              <a:t>нашей планеты Земля, есть небесный сосед – Луна. Луна – это каменный шар размером намного меньше Земли. Она вращается вокруг нашей планеты. Ученые считают, что Луна образовалась, когда с Землей столкнулась блуждающая планета. Луна – самый яркий объект на ночном небе. Лунный свет – это отражение солнечных лучей от белой пыли на поверхности Луны. </a:t>
            </a:r>
          </a:p>
          <a:p>
            <a:pPr lvl="0"/>
            <a:r>
              <a:rPr lang="ru-RU" sz="1600" dirty="0" smtClean="0"/>
              <a:t>4.«Падающие </a:t>
            </a:r>
            <a:r>
              <a:rPr lang="ru-RU" sz="1600" dirty="0"/>
              <a:t>звезды» вовсе не звезды. На самом деле это комки пыли, называемые метеорами. Когда пролетает комета, пыль из ее горящего хвоста сыплется на Землю. Входя в плотные слои атмосферы на большой скорости, она вспыхивает. С Земли это выглядит так, будто с неба падает звезда.</a:t>
            </a:r>
          </a:p>
          <a:p>
            <a:pPr lvl="0"/>
            <a:r>
              <a:rPr lang="ru-RU" sz="1600" dirty="0" smtClean="0"/>
              <a:t>5.В </a:t>
            </a:r>
            <a:r>
              <a:rPr lang="ru-RU" sz="1600" dirty="0"/>
              <a:t>космосе нет воздуха, поэтому космонавты, выходя за пределы корабля, надевают специальные защитные костюмы – скафандры.</a:t>
            </a:r>
          </a:p>
          <a:p>
            <a:pPr lvl="0"/>
            <a:r>
              <a:rPr lang="ru-RU" sz="1600" dirty="0" smtClean="0"/>
              <a:t>6.Невесомость </a:t>
            </a:r>
            <a:r>
              <a:rPr lang="ru-RU" sz="1600" dirty="0"/>
              <a:t>плохо влияет на организм, поэтому космонавты каждый день занимаются на тренажерах.</a:t>
            </a:r>
          </a:p>
          <a:p>
            <a:pPr lvl="0"/>
            <a:r>
              <a:rPr lang="ru-RU" sz="1600" dirty="0" smtClean="0"/>
              <a:t>7.Когда </a:t>
            </a:r>
            <a:r>
              <a:rPr lang="ru-RU" sz="1600" dirty="0"/>
              <a:t>космонавт ложится спать, он привязывает свой спальный мешок и закрывает свое лицо сеткой, чтобы не вдохнуть частицы, которые могут случайно оказаться в отсеке.</a:t>
            </a:r>
          </a:p>
          <a:p>
            <a:pPr lvl="0"/>
            <a:r>
              <a:rPr lang="ru-RU" sz="1600" dirty="0" smtClean="0"/>
              <a:t>8.На </a:t>
            </a:r>
            <a:r>
              <a:rPr lang="ru-RU" sz="1600" dirty="0"/>
              <a:t>орбите рост космонавтов увеличивается примерно на 5 сантиметров, так как в невесомости на позвоночник нет нагрузки и он выпрямляется.</a:t>
            </a:r>
          </a:p>
          <a:p>
            <a:pPr lvl="0"/>
            <a:r>
              <a:rPr lang="ru-RU" sz="1600" dirty="0" smtClean="0"/>
              <a:t>9.Если </a:t>
            </a:r>
            <a:r>
              <a:rPr lang="ru-RU" sz="1600" dirty="0"/>
              <a:t>заплакать в космосе – слезы остаются в глазах и на лице, и не летают по отсеку.</a:t>
            </a:r>
          </a:p>
          <a:p>
            <a:pPr lvl="0"/>
            <a:r>
              <a:rPr lang="ru-RU" sz="1600" dirty="0" smtClean="0"/>
              <a:t>10.1 </a:t>
            </a:r>
            <a:r>
              <a:rPr lang="ru-RU" sz="1600" dirty="0"/>
              <a:t>августа 1971 года был установлен памятник на Луне «Павший астронавт».</a:t>
            </a:r>
          </a:p>
          <a:p>
            <a:endParaRPr lang="ru-RU" sz="1600" dirty="0"/>
          </a:p>
        </p:txBody>
      </p:sp>
      <p:sp>
        <p:nvSpPr>
          <p:cNvPr id="11" name="TextBox 10"/>
          <p:cNvSpPr txBox="1"/>
          <p:nvPr/>
        </p:nvSpPr>
        <p:spPr>
          <a:xfrm>
            <a:off x="5170136" y="219666"/>
            <a:ext cx="56223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И</a:t>
            </a:r>
            <a:r>
              <a:rPr lang="ru-RU" sz="2000" b="1" dirty="0" smtClean="0"/>
              <a:t>нтересные </a:t>
            </a:r>
            <a:r>
              <a:rPr lang="ru-RU" sz="2000" b="1" dirty="0"/>
              <a:t>факты о космосе и космонавтах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115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173"/>
    </mc:Choice>
    <mc:Fallback>
      <p:transition spd="slow" advTm="112173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8939"/>
            <a:ext cx="12191999" cy="6942441"/>
          </a:xfrm>
          <a:prstGeom prst="rect">
            <a:avLst/>
          </a:prstGeom>
        </p:spPr>
      </p:pic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75"/>
          <a:stretch/>
        </p:blipFill>
        <p:spPr>
          <a:xfrm>
            <a:off x="5441149" y="421203"/>
            <a:ext cx="6234248" cy="3944659"/>
          </a:xfrm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</p:pic>
      <p:pic>
        <p:nvPicPr>
          <p:cNvPr id="5" name="Объект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94"/>
          <a:stretch/>
        </p:blipFill>
        <p:spPr>
          <a:xfrm>
            <a:off x="182846" y="808386"/>
            <a:ext cx="4712608" cy="354409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79269" y="5055326"/>
            <a:ext cx="109205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Нептун. Эта планета мерцает голубоватым светом, напоминающим цвет воды. Тут на поверхности очень холодно и бушуют ураганы.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36152" y="702996"/>
            <a:ext cx="6039245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 b="1" dirty="0" smtClean="0">
                <a:solidFill>
                  <a:srgbClr val="FFFF00"/>
                </a:solidFill>
              </a:rPr>
              <a:t>1.На </a:t>
            </a:r>
            <a:r>
              <a:rPr lang="ru-RU" sz="2000" b="1" dirty="0">
                <a:solidFill>
                  <a:srgbClr val="FFFF00"/>
                </a:solidFill>
              </a:rPr>
              <a:t>какой планете мы с вами живем?</a:t>
            </a:r>
          </a:p>
          <a:p>
            <a:pPr lvl="0"/>
            <a:r>
              <a:rPr lang="ru-RU" sz="2000" b="1" dirty="0" smtClean="0">
                <a:solidFill>
                  <a:srgbClr val="FFFF00"/>
                </a:solidFill>
              </a:rPr>
              <a:t>2.Фамилия </a:t>
            </a:r>
            <a:r>
              <a:rPr lang="ru-RU" sz="2000" b="1" dirty="0">
                <a:solidFill>
                  <a:srgbClr val="FFFF00"/>
                </a:solidFill>
              </a:rPr>
              <a:t>первого космонавта, полетевшего в космос?</a:t>
            </a:r>
          </a:p>
          <a:p>
            <a:pPr lvl="0"/>
            <a:r>
              <a:rPr lang="ru-RU" sz="2000" b="1" dirty="0" smtClean="0">
                <a:solidFill>
                  <a:srgbClr val="FFFF00"/>
                </a:solidFill>
              </a:rPr>
              <a:t>3.Как </a:t>
            </a:r>
            <a:r>
              <a:rPr lang="ru-RU" sz="2000" b="1" dirty="0">
                <a:solidFill>
                  <a:srgbClr val="FFFF00"/>
                </a:solidFill>
              </a:rPr>
              <a:t>звали собак, которые первыми вернулись из космоса?</a:t>
            </a:r>
          </a:p>
          <a:p>
            <a:pPr lvl="0"/>
            <a:r>
              <a:rPr lang="ru-RU" sz="2000" b="1" dirty="0" smtClean="0">
                <a:solidFill>
                  <a:srgbClr val="FFFF00"/>
                </a:solidFill>
              </a:rPr>
              <a:t>4.Что </a:t>
            </a:r>
            <a:r>
              <a:rPr lang="ru-RU" sz="2000" b="1" dirty="0">
                <a:solidFill>
                  <a:srgbClr val="FFFF00"/>
                </a:solidFill>
              </a:rPr>
              <a:t>сказал Юрий Гагарин в момент старта?</a:t>
            </a:r>
          </a:p>
          <a:p>
            <a:pPr lvl="0"/>
            <a:r>
              <a:rPr lang="ru-RU" sz="2000" b="1" dirty="0" smtClean="0">
                <a:solidFill>
                  <a:srgbClr val="FFFF00"/>
                </a:solidFill>
              </a:rPr>
              <a:t>5.Как </a:t>
            </a:r>
            <a:r>
              <a:rPr lang="ru-RU" sz="2000" b="1" dirty="0">
                <a:solidFill>
                  <a:srgbClr val="FFFF00"/>
                </a:solidFill>
              </a:rPr>
              <a:t>называется защитный костюм космонавта?</a:t>
            </a:r>
          </a:p>
          <a:p>
            <a:pPr lvl="0"/>
            <a:r>
              <a:rPr lang="ru-RU" sz="2000" b="1" dirty="0" smtClean="0">
                <a:solidFill>
                  <a:srgbClr val="FFFF00"/>
                </a:solidFill>
              </a:rPr>
              <a:t>6.Самая </a:t>
            </a:r>
            <a:r>
              <a:rPr lang="ru-RU" sz="2000" b="1" dirty="0">
                <a:solidFill>
                  <a:srgbClr val="FFFF00"/>
                </a:solidFill>
              </a:rPr>
              <a:t>большая и горящая звезда во Вселенной?</a:t>
            </a:r>
          </a:p>
          <a:p>
            <a:pPr lvl="0"/>
            <a:r>
              <a:rPr lang="ru-RU" sz="2000" b="1" dirty="0" smtClean="0">
                <a:solidFill>
                  <a:srgbClr val="FFFF00"/>
                </a:solidFill>
              </a:rPr>
              <a:t>7.Самый </a:t>
            </a:r>
            <a:r>
              <a:rPr lang="ru-RU" sz="2000" b="1" dirty="0">
                <a:solidFill>
                  <a:srgbClr val="FFFF00"/>
                </a:solidFill>
              </a:rPr>
              <a:t>быстрый вид транспорта, созданный на Земле?</a:t>
            </a:r>
          </a:p>
          <a:p>
            <a:pPr lvl="0"/>
            <a:r>
              <a:rPr lang="ru-RU" sz="2000" b="1" dirty="0" smtClean="0">
                <a:solidFill>
                  <a:srgbClr val="FFFF00"/>
                </a:solidFill>
              </a:rPr>
              <a:t>8.Сколько </a:t>
            </a:r>
            <a:r>
              <a:rPr lang="ru-RU" sz="2000" b="1" dirty="0">
                <a:solidFill>
                  <a:srgbClr val="FFFF00"/>
                </a:solidFill>
              </a:rPr>
              <a:t>минут Ю. Гагарин находился в космосе?</a:t>
            </a:r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46" y="2957339"/>
            <a:ext cx="1360821" cy="2269512"/>
          </a:xfrm>
          <a:prstGeom prst="rect">
            <a:avLst/>
          </a:prstGeom>
        </p:spPr>
      </p:pic>
      <p:sp>
        <p:nvSpPr>
          <p:cNvPr id="11" name="Выноска-облако 10"/>
          <p:cNvSpPr/>
          <p:nvPr/>
        </p:nvSpPr>
        <p:spPr>
          <a:xfrm flipV="1">
            <a:off x="636251" y="118922"/>
            <a:ext cx="4804898" cy="830075"/>
          </a:xfrm>
          <a:prstGeom prst="cloudCallout">
            <a:avLst>
              <a:gd name="adj1" fmla="val -34373"/>
              <a:gd name="adj2" fmla="val -291859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187461" y="365125"/>
            <a:ext cx="3932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 теперь ответьте мне на вопросы!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617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121"/>
    </mc:Choice>
    <mc:Fallback>
      <p:transition spd="slow" advTm="43121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8939"/>
            <a:ext cx="12191999" cy="694244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"/>
          <a:stretch/>
        </p:blipFill>
        <p:spPr>
          <a:xfrm>
            <a:off x="0" y="135851"/>
            <a:ext cx="12152810" cy="427155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66206" y="5133703"/>
            <a:ext cx="90786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Плутон. Самая маленькая планета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701" flipH="1">
            <a:off x="10148552" y="3372051"/>
            <a:ext cx="1517667" cy="253109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67065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16"/>
    </mc:Choice>
    <mc:Fallback>
      <p:transition spd="slow" advTm="65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8" b="4380"/>
          <a:stretch/>
        </p:blipFill>
        <p:spPr>
          <a:xfrm>
            <a:off x="0" y="-1"/>
            <a:ext cx="12096206" cy="6837589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88" y="-312809"/>
            <a:ext cx="8423480" cy="7463204"/>
          </a:xfrm>
          <a:effectLst>
            <a:softEdge rad="317500"/>
          </a:effectLst>
        </p:spPr>
      </p:pic>
      <p:pic>
        <p:nvPicPr>
          <p:cNvPr id="6" name="Объект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050" y="1582238"/>
            <a:ext cx="3937894" cy="29534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Выноска-облако 8"/>
          <p:cNvSpPr/>
          <p:nvPr/>
        </p:nvSpPr>
        <p:spPr>
          <a:xfrm flipV="1">
            <a:off x="6344943" y="261061"/>
            <a:ext cx="5682800" cy="5289731"/>
          </a:xfrm>
          <a:prstGeom prst="cloudCallout">
            <a:avLst>
              <a:gd name="adj1" fmla="val -96111"/>
              <a:gd name="adj2" fmla="val -54624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7354184" y="1281161"/>
            <a:ext cx="424441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Ребята, </a:t>
            </a:r>
            <a:r>
              <a:rPr lang="ru-RU" dirty="0" smtClean="0"/>
              <a:t>давайте представим, что  </a:t>
            </a:r>
            <a:r>
              <a:rPr lang="ru-RU" dirty="0"/>
              <a:t>на Плутоне мы встретили инопланетян</a:t>
            </a:r>
            <a:r>
              <a:rPr lang="ru-RU" dirty="0" smtClean="0"/>
              <a:t>!</a:t>
            </a:r>
          </a:p>
          <a:p>
            <a:r>
              <a:rPr lang="ru-RU" dirty="0" smtClean="0"/>
              <a:t> </a:t>
            </a:r>
            <a:r>
              <a:rPr lang="ru-RU" dirty="0"/>
              <a:t>Кто из вас самый смелый</a:t>
            </a:r>
            <a:r>
              <a:rPr lang="ru-RU" dirty="0" smtClean="0"/>
              <a:t>?</a:t>
            </a:r>
          </a:p>
          <a:p>
            <a:r>
              <a:rPr lang="ru-RU" dirty="0" smtClean="0"/>
              <a:t> </a:t>
            </a:r>
            <a:r>
              <a:rPr lang="ru-RU" dirty="0"/>
              <a:t>Кто </a:t>
            </a:r>
            <a:r>
              <a:rPr lang="ru-RU" dirty="0" smtClean="0"/>
              <a:t>их не </a:t>
            </a:r>
            <a:r>
              <a:rPr lang="ru-RU" dirty="0"/>
              <a:t>боится и сможет с </a:t>
            </a:r>
            <a:r>
              <a:rPr lang="ru-RU" dirty="0" smtClean="0"/>
              <a:t>ними </a:t>
            </a:r>
            <a:r>
              <a:rPr lang="ru-RU" dirty="0"/>
              <a:t>поговорить?</a:t>
            </a:r>
          </a:p>
          <a:p>
            <a:r>
              <a:rPr lang="ru-RU" dirty="0"/>
              <a:t> </a:t>
            </a:r>
            <a:r>
              <a:rPr lang="ru-RU" dirty="0" smtClean="0"/>
              <a:t>Попробуйте с </a:t>
            </a:r>
            <a:r>
              <a:rPr lang="ru-RU" dirty="0"/>
              <a:t>помощью жестов </a:t>
            </a:r>
            <a:r>
              <a:rPr lang="ru-RU" dirty="0" smtClean="0"/>
              <a:t>объяснить </a:t>
            </a:r>
            <a:r>
              <a:rPr lang="ru-RU" dirty="0"/>
              <a:t>следующие фразы:</a:t>
            </a:r>
          </a:p>
          <a:p>
            <a:pPr lvl="0"/>
            <a:r>
              <a:rPr lang="ru-RU" dirty="0" smtClean="0"/>
              <a:t>1.«Здравствуйте</a:t>
            </a:r>
            <a:r>
              <a:rPr lang="ru-RU" dirty="0"/>
              <a:t>! Мы пришли с миром!»</a:t>
            </a:r>
          </a:p>
          <a:p>
            <a:pPr lvl="0"/>
            <a:r>
              <a:rPr lang="ru-RU" dirty="0" smtClean="0"/>
              <a:t>2.«А </a:t>
            </a:r>
            <a:r>
              <a:rPr lang="ru-RU" dirty="0"/>
              <a:t>сколько времени на вашей планете?»</a:t>
            </a:r>
          </a:p>
          <a:p>
            <a:pPr lvl="0"/>
            <a:r>
              <a:rPr lang="ru-RU" dirty="0" smtClean="0"/>
              <a:t>3.«Мне </a:t>
            </a:r>
            <a:r>
              <a:rPr lang="ru-RU" dirty="0"/>
              <a:t>нужен врач»</a:t>
            </a:r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6341">
            <a:off x="232889" y="3400385"/>
            <a:ext cx="1929362" cy="3217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316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91"/>
    </mc:Choice>
    <mc:Fallback>
      <p:transition spd="slow" advTm="21091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8" b="4380"/>
          <a:stretch/>
        </p:blipFill>
        <p:spPr>
          <a:xfrm>
            <a:off x="95794" y="0"/>
            <a:ext cx="12096206" cy="683758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89" y="3400385"/>
            <a:ext cx="1929362" cy="3217697"/>
          </a:xfrm>
          <a:prstGeom prst="rect">
            <a:avLst/>
          </a:prstGeom>
        </p:spPr>
      </p:pic>
      <p:sp>
        <p:nvSpPr>
          <p:cNvPr id="6" name="Выноска-облако 5"/>
          <p:cNvSpPr/>
          <p:nvPr/>
        </p:nvSpPr>
        <p:spPr>
          <a:xfrm flipV="1">
            <a:off x="6220496" y="1825622"/>
            <a:ext cx="5875710" cy="4910028"/>
          </a:xfrm>
          <a:prstGeom prst="cloudCallout">
            <a:avLst>
              <a:gd name="adj1" fmla="val -106990"/>
              <a:gd name="adj2" fmla="val -21756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7020321" y="2581093"/>
            <a:ext cx="446896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Облетели мы с вами все планеты солнечной системы. Вы большие молодцы – </a:t>
            </a:r>
            <a:r>
              <a:rPr lang="ru-RU" sz="2800" b="1" dirty="0" smtClean="0"/>
              <a:t>узнали много интересного и справились </a:t>
            </a:r>
            <a:r>
              <a:rPr lang="ru-RU" sz="2800" b="1" dirty="0"/>
              <a:t>со всеми заданиями</a:t>
            </a:r>
            <a:r>
              <a:rPr lang="ru-RU" sz="2800" b="1" dirty="0" smtClean="0"/>
              <a:t>! </a:t>
            </a:r>
            <a:r>
              <a:rPr lang="ru-RU" sz="2800" b="1" dirty="0"/>
              <a:t>Н</a:t>
            </a:r>
            <a:r>
              <a:rPr lang="ru-RU" sz="2800" b="1" dirty="0" smtClean="0"/>
              <a:t>ам </a:t>
            </a:r>
            <a:r>
              <a:rPr lang="ru-RU" sz="2800" b="1" dirty="0"/>
              <a:t>пора возвращаться обратно домой, на планету Земля!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9604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84"/>
    </mc:Choice>
    <mc:Fallback>
      <p:transition spd="slow" advTm="11384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214" y="0"/>
            <a:ext cx="12219214" cy="6842760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26" y="627016"/>
            <a:ext cx="2775908" cy="20464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Объект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818" y="514071"/>
            <a:ext cx="3114045" cy="21606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574" y="2317704"/>
            <a:ext cx="3378572" cy="22468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0328">
            <a:off x="6887638" y="350360"/>
            <a:ext cx="4554762" cy="284672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55"/>
          <a:stretch/>
        </p:blipFill>
        <p:spPr>
          <a:xfrm>
            <a:off x="4099796" y="2100580"/>
            <a:ext cx="3704802" cy="24007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5808" flipH="1">
            <a:off x="10389120" y="3336139"/>
            <a:ext cx="1929362" cy="3217697"/>
          </a:xfrm>
          <a:prstGeom prst="rect">
            <a:avLst/>
          </a:prstGeom>
        </p:spPr>
      </p:pic>
      <p:sp>
        <p:nvSpPr>
          <p:cNvPr id="12" name="Выноска-облако 11"/>
          <p:cNvSpPr/>
          <p:nvPr/>
        </p:nvSpPr>
        <p:spPr>
          <a:xfrm flipV="1">
            <a:off x="0" y="4364107"/>
            <a:ext cx="9620518" cy="2319644"/>
          </a:xfrm>
          <a:prstGeom prst="cloudCallout">
            <a:avLst>
              <a:gd name="adj1" fmla="val 58917"/>
              <a:gd name="adj2" fmla="val 62583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133341" y="4768649"/>
            <a:ext cx="71606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Настоящая отвага требуется для того, чтобы быть первыми ради прогресса, космонавты – самые отважные люди на Земле. Тысячи людей посвящают свою жизнь тому, чтобы влиться в их ряды, но лишь единицы достигают успеха – самые умные, самые здоровые, самые сообразительные и способные. </a:t>
            </a:r>
          </a:p>
        </p:txBody>
      </p:sp>
    </p:spTree>
    <p:extLst>
      <p:ext uri="{BB962C8B-B14F-4D97-AF65-F5344CB8AC3E}">
        <p14:creationId xmlns:p14="http://schemas.microsoft.com/office/powerpoint/2010/main" val="197793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8630"/>
    </mc:Choice>
    <mc:Fallback>
      <p:transition advTm="1863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"/>
            <a:ext cx="12219214" cy="6842760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07" y="550845"/>
            <a:ext cx="7695400" cy="5771550"/>
          </a:xfrm>
          <a:effectLst>
            <a:softEdge rad="317500"/>
          </a:effectLst>
        </p:spPr>
      </p:pic>
      <p:sp>
        <p:nvSpPr>
          <p:cNvPr id="3" name="TextBox 2"/>
          <p:cNvSpPr txBox="1"/>
          <p:nvPr/>
        </p:nvSpPr>
        <p:spPr>
          <a:xfrm>
            <a:off x="7938807" y="936305"/>
            <a:ext cx="389177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 </a:t>
            </a:r>
            <a:r>
              <a:rPr lang="ru-RU" sz="3200" b="1" dirty="0">
                <a:solidFill>
                  <a:srgbClr val="FF0000"/>
                </a:solidFill>
              </a:rPr>
              <a:t>Пройдут годы, века, в памяти человечества многое сотрётся или утратит свою ценность, но имя Юрия Гагарина в истории земной цивилизации останется навсегда.</a:t>
            </a:r>
          </a:p>
          <a:p>
            <a:r>
              <a:rPr lang="ru-RU" sz="2800" b="1" dirty="0" smtClean="0">
                <a:solidFill>
                  <a:srgbClr val="FF0000"/>
                </a:solidFill>
              </a:rPr>
              <a:t>   </a:t>
            </a:r>
            <a:endParaRPr lang="ru-RU" sz="2800" b="1" dirty="0">
              <a:solidFill>
                <a:srgbClr val="FF0000"/>
              </a:solidFill>
            </a:endParaRPr>
          </a:p>
          <a:p>
            <a:r>
              <a:rPr lang="ru-RU" dirty="0">
                <a:solidFill>
                  <a:srgbClr val="FF0000"/>
                </a:solidFill>
              </a:rPr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302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18"/>
    </mc:Choice>
    <mc:Fallback>
      <p:transition spd="slow" advTm="9718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214" y="0"/>
            <a:ext cx="12219214" cy="68427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58640">
            <a:off x="232889" y="541375"/>
            <a:ext cx="3643652" cy="6076707"/>
          </a:xfrm>
          <a:prstGeom prst="rect">
            <a:avLst/>
          </a:prstGeom>
        </p:spPr>
      </p:pic>
      <p:sp>
        <p:nvSpPr>
          <p:cNvPr id="6" name="Выноска-облако 5"/>
          <p:cNvSpPr/>
          <p:nvPr/>
        </p:nvSpPr>
        <p:spPr>
          <a:xfrm flipV="1">
            <a:off x="4726546" y="3078049"/>
            <a:ext cx="7369660" cy="3657599"/>
          </a:xfrm>
          <a:prstGeom prst="cloudCallout">
            <a:avLst>
              <a:gd name="adj1" fmla="val -63775"/>
              <a:gd name="adj2" fmla="val 73583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WordArt 2"/>
          <p:cNvSpPr>
            <a:spLocks noChangeArrowheads="1" noChangeShapeType="1" noTextEdit="1"/>
          </p:cNvSpPr>
          <p:nvPr/>
        </p:nvSpPr>
        <p:spPr bwMode="auto">
          <a:xfrm>
            <a:off x="5727480" y="4268938"/>
            <a:ext cx="5674217" cy="149394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b="1" i="1" kern="10" dirty="0" smtClean="0">
                <a:ln w="1587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29783" dir="1514402" algn="ctr" rotWithShape="0">
                    <a:srgbClr val="D8D8D8">
                      <a:alpha val="74998"/>
                    </a:srgbClr>
                  </a:outerShdw>
                </a:effectLst>
                <a:latin typeface="Arial Black" panose="020B0A04020102020204" pitchFamily="34" charset="0"/>
              </a:rPr>
              <a:t>Спасибо за внимание</a:t>
            </a:r>
            <a:r>
              <a:rPr lang="ru-RU" sz="3600" b="1" i="1" kern="10" spc="0" dirty="0" smtClean="0">
                <a:ln w="1587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29783" dir="1514402" algn="ctr" rotWithShape="0">
                    <a:srgbClr val="D8D8D8">
                      <a:alpha val="74998"/>
                    </a:srgbClr>
                  </a:outerShdw>
                </a:effectLst>
                <a:latin typeface="Arial Black" panose="020B0A04020102020204" pitchFamily="34" charset="0"/>
              </a:rPr>
              <a:t>!</a:t>
            </a:r>
            <a:endParaRPr lang="ru-RU" sz="3600" b="1" i="1" kern="10" spc="0" dirty="0">
              <a:ln w="15875">
                <a:solidFill>
                  <a:srgbClr val="FFFF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29783" dir="1514402" algn="ctr" rotWithShape="0">
                  <a:srgbClr val="D8D8D8">
                    <a:alpha val="74998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6933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23"/>
    </mc:Choice>
    <mc:Fallback>
      <p:transition spd="slow" advTm="75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.1|1|1|1.1|1|1|1|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6.7|0.9|1.1|0.9|1|1|0.9|0.9|0.9|0.9|1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.1|1.5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786</TotalTime>
  <Words>1434</Words>
  <Application>Microsoft Office PowerPoint</Application>
  <PresentationFormat>Произвольный</PresentationFormat>
  <Paragraphs>130</Paragraphs>
  <Slides>18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DNS1</dc:creator>
  <cp:lastModifiedBy>Admin</cp:lastModifiedBy>
  <cp:revision>97</cp:revision>
  <dcterms:created xsi:type="dcterms:W3CDTF">2017-04-05T13:01:41Z</dcterms:created>
  <dcterms:modified xsi:type="dcterms:W3CDTF">2020-04-10T11:52:20Z</dcterms:modified>
</cp:coreProperties>
</file>